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58" r:id="rId3"/>
    <p:sldId id="275" r:id="rId4"/>
    <p:sldId id="276" r:id="rId5"/>
    <p:sldId id="278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6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A394-4C5B-48AE-9E6E-D1362B73B9FA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18C78-D4B4-41FB-AA1F-1F2248E76B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8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Font: Arial Rounded MT Bold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8C78-D4B4-41FB-AA1F-1F2248E76BF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27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8C78-D4B4-41FB-AA1F-1F2248E76B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18C78-D4B4-41FB-AA1F-1F2248E76BF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6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5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5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2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2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0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1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95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11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56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0E120-C754-4845-BEE1-1CC848F39476}" type="datetimeFigureOut">
              <a:rPr lang="en-GB" smtClean="0"/>
              <a:t>04/06/2016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FFE4-CC86-41FB-8B5C-C7FA061190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2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Cardioid%20curve%20given%20as%20an%20envelope%20of%20circles.%20Author:%20RDBury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prism.com/album/865_string_art/string1_1_Lrg.jpg.0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okr.com/question/527816/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Mandel_zoom_00_mandelbrot_set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ardioid_animation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ways.com/product/SFQUTN63N/spatial-cardioid-formlabs-3?li=shortUr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hyperlink" Target="http://www.antiprism.com/album/865_string_art/string1_1_Lrg.jpg.0.html" TargetMode="External"/><Relationship Id="rId4" Type="http://schemas.openxmlformats.org/officeDocument/2006/relationships/hyperlink" Target="http://demonstrations.wolfram.com/GeneratingACardioidVIIJoiningPointsOnACirc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1.staticflickr.com/9/8594/16406888807_ba9fbf96f3_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8" b="12872"/>
          <a:stretch/>
        </p:blipFill>
        <p:spPr bwMode="auto">
          <a:xfrm>
            <a:off x="-13917" y="-16042"/>
            <a:ext cx="9157917" cy="690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thumb/5/5a/CardioidCircleEnvelope.svg/561px-CardioidCircleEnvelop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1917" y="-452669"/>
            <a:ext cx="6829781" cy="776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2468652"/>
            <a:ext cx="91440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800" dirty="0" smtClean="0">
                <a:latin typeface="Arial Rounded MT Bold" panose="020F0704030504030204" pitchFamily="34" charset="0"/>
              </a:rPr>
              <a:t>Drawing a cardioid</a:t>
            </a:r>
            <a:endParaRPr lang="en-GB" sz="6800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25344"/>
            <a:ext cx="74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  <a:hlinkClick r:id="rId5"/>
              </a:rPr>
              <a:t>Cardioid curve given as an envelope of circles</a:t>
            </a:r>
            <a:r>
              <a:rPr lang="en-GB" dirty="0">
                <a:latin typeface="Arial Rounded MT Bold" panose="020F0704030504030204" pitchFamily="34" charset="0"/>
              </a:rPr>
              <a:t>. Author: </a:t>
            </a:r>
            <a:r>
              <a:rPr lang="en-GB" dirty="0" err="1">
                <a:latin typeface="Arial Rounded MT Bold" panose="020F0704030504030204" pitchFamily="34" charset="0"/>
              </a:rPr>
              <a:t>RDBury</a:t>
            </a:r>
            <a:endParaRPr lang="en-GB" dirty="0">
              <a:latin typeface="Arial Rounded MT Bold" panose="020F0704030504030204" pitchFamily="34" charset="0"/>
            </a:endParaRPr>
          </a:p>
          <a:p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pptemp\Table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1944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1600" b="1" dirty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  <a:latin typeface="Wingdings" pitchFamily="2" charset="2"/>
              </a:rPr>
              <a:t>è </a:t>
            </a:r>
            <a:r>
              <a:rPr lang="en-GB" sz="1600" b="1" dirty="0">
                <a:solidFill>
                  <a:srgbClr val="FF3399"/>
                </a:solidFill>
              </a:rPr>
              <a:t>2</a:t>
            </a:r>
            <a:r>
              <a:rPr lang="en-GB" sz="1600" b="1" dirty="0" smtClean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</a:rPr>
              <a:t>(mod 60)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213" y="2514600"/>
            <a:ext cx="50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FF3399"/>
                </a:solidFill>
              </a:rPr>
              <a:t>2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9601" y="2514600"/>
            <a:ext cx="50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FF3399"/>
                </a:solidFill>
              </a:rPr>
              <a:t>4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90601" y="2514600"/>
            <a:ext cx="50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FF3399"/>
                </a:solidFill>
              </a:rPr>
              <a:t>6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47801" y="2514600"/>
            <a:ext cx="50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FF3399"/>
                </a:solidFill>
              </a:rPr>
              <a:t>8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828801" y="2514600"/>
            <a:ext cx="50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FF3399"/>
                </a:solidFill>
              </a:rPr>
              <a:t> </a:t>
            </a:r>
            <a:r>
              <a:rPr lang="en-GB" sz="1800" b="1" dirty="0" smtClean="0">
                <a:solidFill>
                  <a:srgbClr val="FF3399"/>
                </a:solidFill>
              </a:rPr>
              <a:t>10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1" y="2514600"/>
            <a:ext cx="50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>
                <a:solidFill>
                  <a:srgbClr val="FF3399"/>
                </a:solidFill>
              </a:rPr>
              <a:t> </a:t>
            </a:r>
            <a:r>
              <a:rPr lang="en-GB" sz="1800" b="1" dirty="0" smtClean="0">
                <a:solidFill>
                  <a:srgbClr val="FF3399"/>
                </a:solidFill>
              </a:rPr>
              <a:t>12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43201" y="2514600"/>
            <a:ext cx="509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800" b="1" dirty="0" smtClean="0">
                <a:solidFill>
                  <a:srgbClr val="FF3399"/>
                </a:solidFill>
              </a:rPr>
              <a:t>14</a:t>
            </a:r>
            <a:endParaRPr lang="en-GB" sz="2400" dirty="0">
              <a:solidFill>
                <a:srgbClr val="FF3399"/>
              </a:solidFill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228601" y="3352800"/>
            <a:ext cx="5095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27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pptemp\Table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1944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1600" b="1" dirty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  <a:latin typeface="Wingdings" pitchFamily="2" charset="2"/>
              </a:rPr>
              <a:t>è </a:t>
            </a:r>
            <a:r>
              <a:rPr lang="en-GB" sz="1600" b="1" dirty="0">
                <a:solidFill>
                  <a:srgbClr val="FF3399"/>
                </a:solidFill>
              </a:rPr>
              <a:t>2</a:t>
            </a:r>
            <a:r>
              <a:rPr lang="en-GB" sz="1600" b="1" dirty="0" smtClean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</a:rPr>
              <a:t>(mod 60)</a:t>
            </a:r>
            <a:endParaRPr lang="en-GB" sz="2400" dirty="0">
              <a:solidFill>
                <a:srgbClr val="FF3399"/>
              </a:solidFill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76213" y="2514600"/>
            <a:ext cx="8967787" cy="2081213"/>
            <a:chOff x="111" y="1584"/>
            <a:chExt cx="5649" cy="131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11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4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24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12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52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10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44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12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28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16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304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592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8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120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408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696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84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272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560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80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088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439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4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24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46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912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48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1200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48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72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06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235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59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2880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316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340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3696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398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427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560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4848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5136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5375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20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121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61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24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654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926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1177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146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174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201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36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2329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2604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40</a:t>
              </a:r>
              <a:endParaRPr lang="en-GB" sz="1800" b="1" dirty="0">
                <a:solidFill>
                  <a:srgbClr val="FF3399"/>
                </a:solidFill>
              </a:endParaRP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2857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14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420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371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4003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4291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537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54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4853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511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5416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375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13030" r="27687" b="10897"/>
          <a:stretch/>
        </p:blipFill>
        <p:spPr bwMode="auto">
          <a:xfrm>
            <a:off x="1294374" y="89198"/>
            <a:ext cx="6848866" cy="6620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0"/>
            <a:ext cx="165618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4883782" y="393508"/>
            <a:ext cx="288032" cy="4158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5422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pptemp\Table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1944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1600" b="1" dirty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  <a:latin typeface="Wingdings" pitchFamily="2" charset="2"/>
              </a:rPr>
              <a:t>è </a:t>
            </a:r>
            <a:r>
              <a:rPr lang="en-GB" sz="1600" b="1" dirty="0">
                <a:solidFill>
                  <a:srgbClr val="FF3399"/>
                </a:solidFill>
              </a:rPr>
              <a:t>2</a:t>
            </a:r>
            <a:r>
              <a:rPr lang="en-GB" sz="1600" b="1" dirty="0" smtClean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</a:rPr>
              <a:t>(mod 60)</a:t>
            </a:r>
            <a:endParaRPr lang="en-GB" sz="2400" dirty="0">
              <a:solidFill>
                <a:srgbClr val="FF3399"/>
              </a:solidFill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76213" y="2514600"/>
            <a:ext cx="8967787" cy="2081213"/>
            <a:chOff x="111" y="1584"/>
            <a:chExt cx="5649" cy="131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11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4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24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12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52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10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44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12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28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16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304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592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8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120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408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696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84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272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560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80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088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439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4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24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46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912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48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1200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48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72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06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235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59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2880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316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340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3696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398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427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560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4848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5136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5375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20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121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61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24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654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926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1177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146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174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201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36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2329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2604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40</a:t>
              </a:r>
              <a:endParaRPr lang="en-GB" sz="1800" b="1" dirty="0">
                <a:solidFill>
                  <a:srgbClr val="FF3399"/>
                </a:solidFill>
              </a:endParaRP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2857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14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420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371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4003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4291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537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54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4853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511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5416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76213" y="2319754"/>
            <a:ext cx="396875" cy="5615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388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13030" r="27687" b="10897"/>
          <a:stretch/>
        </p:blipFill>
        <p:spPr bwMode="auto">
          <a:xfrm>
            <a:off x="1294374" y="89198"/>
            <a:ext cx="6848866" cy="6620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0"/>
            <a:ext cx="165618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4883782" y="393508"/>
            <a:ext cx="288032" cy="4158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71814" y="435090"/>
            <a:ext cx="624322" cy="1855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7019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My Documents\pptemp\Table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19200" y="1981200"/>
            <a:ext cx="1944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>
              <a:defRPr sz="48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>
              <a:defRPr sz="48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>
              <a:defRPr sz="48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>
              <a:defRPr sz="48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sz="1600" b="1" dirty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  <a:latin typeface="Wingdings" pitchFamily="2" charset="2"/>
              </a:rPr>
              <a:t>è </a:t>
            </a:r>
            <a:r>
              <a:rPr lang="en-GB" sz="1600" b="1" dirty="0">
                <a:solidFill>
                  <a:srgbClr val="FF3399"/>
                </a:solidFill>
              </a:rPr>
              <a:t>2</a:t>
            </a:r>
            <a:r>
              <a:rPr lang="en-GB" sz="1600" b="1" dirty="0" smtClean="0">
                <a:solidFill>
                  <a:srgbClr val="FF3399"/>
                </a:solidFill>
              </a:rPr>
              <a:t>n </a:t>
            </a:r>
            <a:r>
              <a:rPr lang="en-GB" sz="1600" b="1" dirty="0">
                <a:solidFill>
                  <a:srgbClr val="FF3399"/>
                </a:solidFill>
              </a:rPr>
              <a:t>(mod 60)</a:t>
            </a:r>
            <a:endParaRPr lang="en-GB" sz="2400" dirty="0">
              <a:solidFill>
                <a:srgbClr val="FF3399"/>
              </a:solidFill>
            </a:endParaRP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76213" y="2514600"/>
            <a:ext cx="8967787" cy="2081213"/>
            <a:chOff x="111" y="1584"/>
            <a:chExt cx="5649" cy="1311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11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84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624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912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152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10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144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12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728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2016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304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592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8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3120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3408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3696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3984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4272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4560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4800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5088" y="1584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5439" y="1584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14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8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624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46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912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48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1200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148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172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06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235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259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5" name="Text Box 35"/>
            <p:cNvSpPr txBox="1">
              <a:spLocks noChangeArrowheads="1"/>
            </p:cNvSpPr>
            <p:nvPr/>
          </p:nvSpPr>
          <p:spPr bwMode="auto">
            <a:xfrm>
              <a:off x="2880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6" name="Text Box 36"/>
            <p:cNvSpPr txBox="1">
              <a:spLocks noChangeArrowheads="1"/>
            </p:cNvSpPr>
            <p:nvPr/>
          </p:nvSpPr>
          <p:spPr bwMode="auto">
            <a:xfrm>
              <a:off x="316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3408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3696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39" name="Text Box 39"/>
            <p:cNvSpPr txBox="1">
              <a:spLocks noChangeArrowheads="1"/>
            </p:cNvSpPr>
            <p:nvPr/>
          </p:nvSpPr>
          <p:spPr bwMode="auto">
            <a:xfrm>
              <a:off x="3984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4272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1" name="Text Box 41"/>
            <p:cNvSpPr txBox="1">
              <a:spLocks noChangeArrowheads="1"/>
            </p:cNvSpPr>
            <p:nvPr/>
          </p:nvSpPr>
          <p:spPr bwMode="auto">
            <a:xfrm>
              <a:off x="4560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2" name="Text Box 42"/>
            <p:cNvSpPr txBox="1">
              <a:spLocks noChangeArrowheads="1"/>
            </p:cNvSpPr>
            <p:nvPr/>
          </p:nvSpPr>
          <p:spPr bwMode="auto">
            <a:xfrm>
              <a:off x="4848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3" name="Text Box 43"/>
            <p:cNvSpPr txBox="1">
              <a:spLocks noChangeArrowheads="1"/>
            </p:cNvSpPr>
            <p:nvPr/>
          </p:nvSpPr>
          <p:spPr bwMode="auto">
            <a:xfrm>
              <a:off x="5136" y="211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18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4" name="Text Box 44"/>
            <p:cNvSpPr txBox="1">
              <a:spLocks noChangeArrowheads="1"/>
            </p:cNvSpPr>
            <p:nvPr/>
          </p:nvSpPr>
          <p:spPr bwMode="auto">
            <a:xfrm>
              <a:off x="5375" y="211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20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5" name="Text Box 45"/>
            <p:cNvSpPr txBox="1">
              <a:spLocks noChangeArrowheads="1"/>
            </p:cNvSpPr>
            <p:nvPr/>
          </p:nvSpPr>
          <p:spPr bwMode="auto">
            <a:xfrm>
              <a:off x="121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61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24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7" name="Text Box 47"/>
            <p:cNvSpPr txBox="1">
              <a:spLocks noChangeArrowheads="1"/>
            </p:cNvSpPr>
            <p:nvPr/>
          </p:nvSpPr>
          <p:spPr bwMode="auto">
            <a:xfrm>
              <a:off x="654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926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28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49" name="Text Box 49"/>
            <p:cNvSpPr txBox="1">
              <a:spLocks noChangeArrowheads="1"/>
            </p:cNvSpPr>
            <p:nvPr/>
          </p:nvSpPr>
          <p:spPr bwMode="auto">
            <a:xfrm>
              <a:off x="1177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0" name="Text Box 50"/>
            <p:cNvSpPr txBox="1">
              <a:spLocks noChangeArrowheads="1"/>
            </p:cNvSpPr>
            <p:nvPr/>
          </p:nvSpPr>
          <p:spPr bwMode="auto">
            <a:xfrm>
              <a:off x="146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1" name="Text Box 51"/>
            <p:cNvSpPr txBox="1">
              <a:spLocks noChangeArrowheads="1"/>
            </p:cNvSpPr>
            <p:nvPr/>
          </p:nvSpPr>
          <p:spPr bwMode="auto">
            <a:xfrm>
              <a:off x="174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2" name="Text Box 52"/>
            <p:cNvSpPr txBox="1">
              <a:spLocks noChangeArrowheads="1"/>
            </p:cNvSpPr>
            <p:nvPr/>
          </p:nvSpPr>
          <p:spPr bwMode="auto">
            <a:xfrm>
              <a:off x="201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36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3" name="Text Box 53"/>
            <p:cNvSpPr txBox="1">
              <a:spLocks noChangeArrowheads="1"/>
            </p:cNvSpPr>
            <p:nvPr/>
          </p:nvSpPr>
          <p:spPr bwMode="auto">
            <a:xfrm>
              <a:off x="2329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38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4" name="Text Box 54"/>
            <p:cNvSpPr txBox="1">
              <a:spLocks noChangeArrowheads="1"/>
            </p:cNvSpPr>
            <p:nvPr/>
          </p:nvSpPr>
          <p:spPr bwMode="auto">
            <a:xfrm>
              <a:off x="2604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40</a:t>
              </a:r>
              <a:endParaRPr lang="en-GB" sz="1800" b="1" dirty="0">
                <a:solidFill>
                  <a:srgbClr val="FF3399"/>
                </a:solidFill>
              </a:endParaRPr>
            </a:p>
          </p:txBody>
        </p:sp>
        <p:sp>
          <p:nvSpPr>
            <p:cNvPr id="55" name="Text Box 55"/>
            <p:cNvSpPr txBox="1">
              <a:spLocks noChangeArrowheads="1"/>
            </p:cNvSpPr>
            <p:nvPr/>
          </p:nvSpPr>
          <p:spPr bwMode="auto">
            <a:xfrm>
              <a:off x="2857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6" name="Text Box 56"/>
            <p:cNvSpPr txBox="1">
              <a:spLocks noChangeArrowheads="1"/>
            </p:cNvSpPr>
            <p:nvPr/>
          </p:nvSpPr>
          <p:spPr bwMode="auto">
            <a:xfrm>
              <a:off x="314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7" name="Text Box 57"/>
            <p:cNvSpPr txBox="1">
              <a:spLocks noChangeArrowheads="1"/>
            </p:cNvSpPr>
            <p:nvPr/>
          </p:nvSpPr>
          <p:spPr bwMode="auto">
            <a:xfrm>
              <a:off x="3420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8" name="Text Box 58"/>
            <p:cNvSpPr txBox="1">
              <a:spLocks noChangeArrowheads="1"/>
            </p:cNvSpPr>
            <p:nvPr/>
          </p:nvSpPr>
          <p:spPr bwMode="auto">
            <a:xfrm>
              <a:off x="3715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48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59" name="Text Box 59"/>
            <p:cNvSpPr txBox="1">
              <a:spLocks noChangeArrowheads="1"/>
            </p:cNvSpPr>
            <p:nvPr/>
          </p:nvSpPr>
          <p:spPr bwMode="auto">
            <a:xfrm>
              <a:off x="4003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0" name="Text Box 60"/>
            <p:cNvSpPr txBox="1">
              <a:spLocks noChangeArrowheads="1"/>
            </p:cNvSpPr>
            <p:nvPr/>
          </p:nvSpPr>
          <p:spPr bwMode="auto">
            <a:xfrm>
              <a:off x="4291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52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1" name="Text Box 61"/>
            <p:cNvSpPr txBox="1">
              <a:spLocks noChangeArrowheads="1"/>
            </p:cNvSpPr>
            <p:nvPr/>
          </p:nvSpPr>
          <p:spPr bwMode="auto">
            <a:xfrm>
              <a:off x="4537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>
                  <a:solidFill>
                    <a:srgbClr val="FF3399"/>
                  </a:solidFill>
                </a:rPr>
                <a:t> </a:t>
              </a:r>
              <a:r>
                <a:rPr lang="en-GB" sz="1800" b="1" dirty="0" smtClean="0">
                  <a:solidFill>
                    <a:srgbClr val="FF3399"/>
                  </a:solidFill>
                </a:rPr>
                <a:t>54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4853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56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3" name="Text Box 63"/>
            <p:cNvSpPr txBox="1">
              <a:spLocks noChangeArrowheads="1"/>
            </p:cNvSpPr>
            <p:nvPr/>
          </p:nvSpPr>
          <p:spPr bwMode="auto">
            <a:xfrm>
              <a:off x="5113" y="2662"/>
              <a:ext cx="3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58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  <p:sp>
          <p:nvSpPr>
            <p:cNvPr id="64" name="Text Box 64"/>
            <p:cNvSpPr txBox="1">
              <a:spLocks noChangeArrowheads="1"/>
            </p:cNvSpPr>
            <p:nvPr/>
          </p:nvSpPr>
          <p:spPr bwMode="auto">
            <a:xfrm>
              <a:off x="5416" y="2662"/>
              <a:ext cx="3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4800">
                  <a:solidFill>
                    <a:schemeClr val="tx2"/>
                  </a:solidFill>
                  <a:latin typeface="Arial" pitchFamily="34" charset="0"/>
                </a:defRPr>
              </a:lvl1pPr>
              <a:lvl2pPr marL="742950" indent="-285750">
                <a:defRPr sz="4800">
                  <a:solidFill>
                    <a:schemeClr val="tx2"/>
                  </a:solidFill>
                  <a:latin typeface="Arial" pitchFamily="34" charset="0"/>
                </a:defRPr>
              </a:lvl2pPr>
              <a:lvl3pPr marL="11430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3pPr>
              <a:lvl4pPr marL="16002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4pPr>
              <a:lvl5pPr marL="2057400" indent="-228600">
                <a:defRPr sz="4800">
                  <a:solidFill>
                    <a:schemeClr val="tx2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800" b="1" dirty="0" smtClean="0">
                  <a:solidFill>
                    <a:srgbClr val="FF3399"/>
                  </a:solidFill>
                </a:rPr>
                <a:t>60</a:t>
              </a:r>
              <a:endParaRPr lang="en-GB" sz="2400" dirty="0">
                <a:solidFill>
                  <a:srgbClr val="FF3399"/>
                </a:solidFill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176213" y="2319754"/>
            <a:ext cx="396875" cy="5615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2983" y="2325130"/>
            <a:ext cx="396875" cy="5615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5556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13030" r="27687" b="10897"/>
          <a:stretch/>
        </p:blipFill>
        <p:spPr bwMode="auto">
          <a:xfrm>
            <a:off x="1294374" y="89198"/>
            <a:ext cx="6848866" cy="6620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0"/>
            <a:ext cx="1656184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>
            <a:off x="4883782" y="393508"/>
            <a:ext cx="288032" cy="4158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171814" y="435090"/>
            <a:ext cx="624322" cy="1855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07725" y="470715"/>
            <a:ext cx="888225" cy="47363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96136" y="620688"/>
            <a:ext cx="1080120" cy="72008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04237" y="707530"/>
            <a:ext cx="1204067" cy="106528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95950" y="896845"/>
            <a:ext cx="1200386" cy="145203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623145" y="1049245"/>
            <a:ext cx="1117207" cy="194770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11881" y="1328893"/>
            <a:ext cx="864096" cy="230425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068530" y="1484784"/>
            <a:ext cx="648072" cy="280831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08304" y="1775262"/>
            <a:ext cx="144016" cy="30938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092280" y="2023098"/>
            <a:ext cx="383790" cy="335011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623145" y="2348880"/>
            <a:ext cx="973191" cy="345638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104237" y="2636912"/>
            <a:ext cx="1612365" cy="352839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507725" y="2996952"/>
            <a:ext cx="2268252" cy="338437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4883782" y="3322211"/>
            <a:ext cx="2892196" cy="313112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4211960" y="3633149"/>
            <a:ext cx="3564018" cy="282018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635896" y="3933056"/>
            <a:ext cx="4140082" cy="230425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3059832" y="4293096"/>
            <a:ext cx="4656770" cy="165618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555776" y="4581128"/>
            <a:ext cx="5040560" cy="100811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123728" y="4869160"/>
            <a:ext cx="5352342" cy="21602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835696" y="4581128"/>
            <a:ext cx="5448479" cy="5400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691680" y="3933056"/>
            <a:ext cx="5418060" cy="14401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691680" y="3319242"/>
            <a:ext cx="5206864" cy="22699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691680" y="2636912"/>
            <a:ext cx="4950171" cy="316835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943708" y="2023098"/>
            <a:ext cx="4452242" cy="392618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267744" y="1484784"/>
            <a:ext cx="3836493" cy="468052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2771800" y="1049245"/>
            <a:ext cx="3024336" cy="518806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347864" y="707530"/>
            <a:ext cx="2159861" cy="56737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923928" y="527889"/>
            <a:ext cx="1247886" cy="592544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4559935" y="393508"/>
            <a:ext cx="323847" cy="613183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4547872" y="435090"/>
            <a:ext cx="623942" cy="609025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4211960" y="527889"/>
            <a:ext cx="1584176" cy="592544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3923928" y="896845"/>
            <a:ext cx="2472022" cy="548448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3635896" y="1240173"/>
            <a:ext cx="3274523" cy="4997139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3334216" y="1775262"/>
            <a:ext cx="3974088" cy="439004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059832" y="2348880"/>
            <a:ext cx="4536504" cy="360040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2771800" y="2996952"/>
            <a:ext cx="4968552" cy="280831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2555776" y="3633149"/>
            <a:ext cx="5220202" cy="1956091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2267744" y="4293096"/>
            <a:ext cx="5472608" cy="108012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1943708" y="4833156"/>
            <a:ext cx="5166032" cy="5400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H="1" flipV="1">
            <a:off x="1835696" y="4581128"/>
            <a:ext cx="4806155" cy="122413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H="1" flipV="1">
            <a:off x="1691680" y="4221088"/>
            <a:ext cx="4412557" cy="194421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691680" y="3933056"/>
            <a:ext cx="3816045" cy="244827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1691680" y="3633150"/>
            <a:ext cx="3192102" cy="289219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1691680" y="3319242"/>
            <a:ext cx="2520280" cy="313409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1691680" y="2996952"/>
            <a:ext cx="1908022" cy="32403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1691680" y="2636912"/>
            <a:ext cx="1368152" cy="331236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1835696" y="2348880"/>
            <a:ext cx="720080" cy="32403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1943708" y="2023098"/>
            <a:ext cx="180020" cy="308008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H="1">
            <a:off x="1835696" y="1775262"/>
            <a:ext cx="288032" cy="280586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flipH="1">
            <a:off x="1691680" y="1484784"/>
            <a:ext cx="576064" cy="244827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H="1">
            <a:off x="1691680" y="1328893"/>
            <a:ext cx="864096" cy="1990349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/>
          <p:nvPr/>
        </p:nvCxnSpPr>
        <p:spPr>
          <a:xfrm flipH="1">
            <a:off x="1691680" y="1049245"/>
            <a:ext cx="1080120" cy="165967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 flipH="1">
            <a:off x="1979712" y="896845"/>
            <a:ext cx="1080120" cy="112625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 flipH="1">
            <a:off x="2267744" y="707530"/>
            <a:ext cx="1080120" cy="89687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H="1">
            <a:off x="2771800" y="620688"/>
            <a:ext cx="864096" cy="42855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flipH="1">
            <a:off x="3334216" y="470715"/>
            <a:ext cx="589712" cy="23681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 flipH="1">
            <a:off x="3923928" y="414299"/>
            <a:ext cx="314845" cy="5641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00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6000"/>
                            </p:stCondLst>
                            <p:childTnLst>
                              <p:par>
                                <p:cTn id="2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7000"/>
                            </p:stCondLst>
                            <p:childTnLst>
                              <p:par>
                                <p:cTn id="2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9000"/>
                            </p:stCondLst>
                            <p:childTnLst>
                              <p:par>
                                <p:cTn id="27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000"/>
                            </p:stCondLst>
                            <p:childTnLst>
                              <p:par>
                                <p:cTn id="2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1000"/>
                            </p:stCondLst>
                            <p:childTnLst>
                              <p:par>
                                <p:cTn id="2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2000"/>
                            </p:stCondLst>
                            <p:childTnLst>
                              <p:par>
                                <p:cTn id="2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3000"/>
                            </p:stCondLst>
                            <p:childTnLst>
                              <p:par>
                                <p:cTn id="3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4000"/>
                            </p:stCondLst>
                            <p:childTnLst>
                              <p:par>
                                <p:cTn id="3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5000"/>
                            </p:stCondLst>
                            <p:childTnLst>
                              <p:par>
                                <p:cTn id="3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46000"/>
                            </p:stCondLst>
                            <p:childTnLst>
                              <p:par>
                                <p:cTn id="3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3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48000"/>
                            </p:stCondLst>
                            <p:childTnLst>
                              <p:par>
                                <p:cTn id="3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49000"/>
                            </p:stCondLst>
                            <p:childTnLst>
                              <p:par>
                                <p:cTn id="3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3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1000"/>
                            </p:stCondLst>
                            <p:childTnLst>
                              <p:par>
                                <p:cTn id="3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3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53000"/>
                            </p:stCondLst>
                            <p:childTnLst>
                              <p:par>
                                <p:cTn id="3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4000"/>
                            </p:stCondLst>
                            <p:childTnLst>
                              <p:par>
                                <p:cTn id="3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55000"/>
                            </p:stCondLst>
                            <p:childTnLst>
                              <p:par>
                                <p:cTn id="3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53526" y="366211"/>
            <a:ext cx="6117889" cy="6117889"/>
          </a:xfrm>
          <a:prstGeom prst="ellipse">
            <a:avLst/>
          </a:prstGeom>
          <a:solidFill>
            <a:schemeClr val="bg1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/>
          <p:nvPr/>
        </p:nvCxnSpPr>
        <p:spPr>
          <a:xfrm>
            <a:off x="4883782" y="393508"/>
            <a:ext cx="288032" cy="4158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171814" y="435090"/>
            <a:ext cx="624322" cy="1855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507725" y="470715"/>
            <a:ext cx="888225" cy="47363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96136" y="620688"/>
            <a:ext cx="1080120" cy="72008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04237" y="707530"/>
            <a:ext cx="1204067" cy="106528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395950" y="896845"/>
            <a:ext cx="1200386" cy="145203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3145" y="1049245"/>
            <a:ext cx="1117207" cy="194770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11881" y="1328893"/>
            <a:ext cx="864096" cy="230425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68530" y="1484784"/>
            <a:ext cx="648072" cy="280831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08304" y="1775262"/>
            <a:ext cx="144016" cy="30938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092280" y="2023098"/>
            <a:ext cx="383790" cy="335011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623145" y="2348880"/>
            <a:ext cx="973191" cy="345638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104237" y="2636912"/>
            <a:ext cx="1612365" cy="352839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507725" y="2996952"/>
            <a:ext cx="2268252" cy="338437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83782" y="3322211"/>
            <a:ext cx="2892196" cy="313112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11960" y="3633149"/>
            <a:ext cx="3564018" cy="282018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635896" y="3933056"/>
            <a:ext cx="4140082" cy="230425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059832" y="4293096"/>
            <a:ext cx="4656770" cy="165618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555776" y="4581128"/>
            <a:ext cx="5040560" cy="100811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123728" y="4869160"/>
            <a:ext cx="5352342" cy="21602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35696" y="4581128"/>
            <a:ext cx="5448479" cy="5400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91680" y="3933056"/>
            <a:ext cx="5418060" cy="14401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1680" y="3319242"/>
            <a:ext cx="5206864" cy="22699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91680" y="2636912"/>
            <a:ext cx="4950171" cy="316835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43708" y="2023098"/>
            <a:ext cx="4452242" cy="392618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67744" y="1484784"/>
            <a:ext cx="3836493" cy="468052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71800" y="1049245"/>
            <a:ext cx="3024336" cy="518806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47864" y="707530"/>
            <a:ext cx="2159861" cy="567379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3928" y="527889"/>
            <a:ext cx="1247886" cy="592544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559935" y="393508"/>
            <a:ext cx="323847" cy="613183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547872" y="435090"/>
            <a:ext cx="623942" cy="609025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211960" y="527889"/>
            <a:ext cx="1584176" cy="592544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923928" y="896845"/>
            <a:ext cx="2472022" cy="548448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3635896" y="1240173"/>
            <a:ext cx="3274523" cy="4997139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3334216" y="1775262"/>
            <a:ext cx="3974088" cy="439004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3059832" y="2348880"/>
            <a:ext cx="4536504" cy="360040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771800" y="2996952"/>
            <a:ext cx="4968552" cy="280831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555776" y="3633149"/>
            <a:ext cx="5220202" cy="1956091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2267744" y="4293096"/>
            <a:ext cx="5472608" cy="108012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1943708" y="4833156"/>
            <a:ext cx="5166032" cy="5400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1835696" y="4581128"/>
            <a:ext cx="4806155" cy="122413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1691680" y="4221088"/>
            <a:ext cx="4412557" cy="194421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91680" y="3933056"/>
            <a:ext cx="3816045" cy="244827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1680" y="3633150"/>
            <a:ext cx="3192102" cy="289219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691680" y="3319242"/>
            <a:ext cx="2520280" cy="3134094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91680" y="2996952"/>
            <a:ext cx="1908022" cy="32403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691680" y="2636912"/>
            <a:ext cx="1368152" cy="331236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35696" y="2348880"/>
            <a:ext cx="720080" cy="324036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943708" y="2023098"/>
            <a:ext cx="180020" cy="3080088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1835696" y="1775262"/>
            <a:ext cx="288032" cy="280586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1691680" y="1484784"/>
            <a:ext cx="576064" cy="2448272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1691680" y="1328893"/>
            <a:ext cx="864096" cy="1990349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691680" y="1049245"/>
            <a:ext cx="1080120" cy="165967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1979712" y="896845"/>
            <a:ext cx="1080120" cy="1126253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267744" y="707530"/>
            <a:ext cx="1080120" cy="89687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2771800" y="620688"/>
            <a:ext cx="864096" cy="428557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334216" y="470715"/>
            <a:ext cx="589712" cy="236815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923928" y="414299"/>
            <a:ext cx="314845" cy="56416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loud Callout 60"/>
              <p:cNvSpPr/>
              <p:nvPr/>
            </p:nvSpPr>
            <p:spPr>
              <a:xfrm>
                <a:off x="3960122" y="141823"/>
                <a:ext cx="5132126" cy="2529347"/>
              </a:xfrm>
              <a:prstGeom prst="cloudCallout">
                <a:avLst>
                  <a:gd name="adj1" fmla="val -47321"/>
                  <a:gd name="adj2" fmla="val 7791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Finished?!  </a:t>
                </a:r>
              </a:p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Why not experiment…           what happens if you map</a:t>
                </a:r>
              </a:p>
              <a:p>
                <a:pPr algn="ctr"/>
                <a:r>
                  <a:rPr lang="en-GB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/>
                      </a:rPr>
                      <m:t>→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  <a:sym typeface="Mathematica1"/>
                  </a:rPr>
                  <a:t> 3n(mod 60) or </a:t>
                </a:r>
              </a:p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  <a:latin typeface="Arial Rounded MT Bold" panose="020F0704030504030204" pitchFamily="34" charset="0"/>
                    <a:sym typeface="Mathematica1"/>
                  </a:rPr>
                  <a:t> </a:t>
                </a:r>
                <a:r>
                  <a:rPr lang="en-GB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  <a:sym typeface="Mathematica1"/>
                  </a:rPr>
                  <a:t>4n(mod </a:t>
                </a:r>
                <a:r>
                  <a:rPr lang="en-GB" sz="2000" dirty="0">
                    <a:solidFill>
                      <a:schemeClr val="tx1"/>
                    </a:solidFill>
                    <a:latin typeface="Arial Rounded MT Bold" panose="020F0704030504030204" pitchFamily="34" charset="0"/>
                    <a:sym typeface="Mathematica1"/>
                  </a:rPr>
                  <a:t>60</a:t>
                </a:r>
                <a:r>
                  <a:rPr lang="en-GB" sz="2000" dirty="0" smtClean="0">
                    <a:solidFill>
                      <a:schemeClr val="tx1"/>
                    </a:solidFill>
                    <a:latin typeface="Arial Rounded MT Bold" panose="020F0704030504030204" pitchFamily="34" charset="0"/>
                    <a:sym typeface="Mathematica1"/>
                  </a:rPr>
                  <a:t>)?</a:t>
                </a:r>
                <a:endParaRPr lang="en-GB" sz="20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61" name="Cloud Callout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122" y="141823"/>
                <a:ext cx="5132126" cy="2529347"/>
              </a:xfrm>
              <a:prstGeom prst="cloudCallout">
                <a:avLst>
                  <a:gd name="adj1" fmla="val -47321"/>
                  <a:gd name="adj2" fmla="val 77917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807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08876" y="908720"/>
                <a:ext cx="29290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Arial Rounded MT Bold" panose="020F070403050403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/>
                      </a:rPr>
                      <m:t>→</m:t>
                    </m:r>
                  </m:oMath>
                </a14:m>
                <a:r>
                  <a:rPr lang="en-GB" sz="2800" dirty="0">
                    <a:latin typeface="Arial Rounded MT Bold" panose="020F0704030504030204" pitchFamily="34" charset="0"/>
                    <a:sym typeface="Mathematica1"/>
                  </a:rPr>
                  <a:t> 3n(mod 60) </a:t>
                </a:r>
                <a:endParaRPr lang="en-GB" sz="28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876" y="908720"/>
                <a:ext cx="2929007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4158" t="-11628" r="-3326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84188" y="908720"/>
                <a:ext cx="29290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latin typeface="Arial Rounded MT Bold" panose="020F070403050403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/>
                      </a:rPr>
                      <m:t>→</m:t>
                    </m:r>
                  </m:oMath>
                </a14:m>
                <a:r>
                  <a:rPr lang="en-GB" sz="2800" dirty="0">
                    <a:latin typeface="Arial Rounded MT Bold" panose="020F0704030504030204" pitchFamily="34" charset="0"/>
                    <a:sym typeface="Mathematica1"/>
                  </a:rPr>
                  <a:t> </a:t>
                </a:r>
                <a:r>
                  <a:rPr lang="en-GB" sz="2800" dirty="0" smtClean="0">
                    <a:latin typeface="Arial Rounded MT Bold" panose="020F0704030504030204" pitchFamily="34" charset="0"/>
                    <a:sym typeface="Mathematica1"/>
                  </a:rPr>
                  <a:t>4n(mod </a:t>
                </a:r>
                <a:r>
                  <a:rPr lang="en-GB" sz="2800" dirty="0">
                    <a:latin typeface="Arial Rounded MT Bold" panose="020F0704030504030204" pitchFamily="34" charset="0"/>
                    <a:sym typeface="Mathematica1"/>
                  </a:rPr>
                  <a:t>60) </a:t>
                </a:r>
                <a:endParaRPr lang="en-GB" sz="2800" dirty="0">
                  <a:latin typeface="Arial Rounded MT Bold" panose="020F070403050403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88" y="908720"/>
                <a:ext cx="2929007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4158" t="-11628" r="-3326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77493" y="4927520"/>
            <a:ext cx="1788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latin typeface="Arial Rounded MT Bold" panose="020F0704030504030204" pitchFamily="34" charset="0"/>
              </a:rPr>
              <a:t>Nephroid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2759" y="4927519"/>
            <a:ext cx="4126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 smtClean="0">
                <a:latin typeface="Arial Rounded MT Bold" panose="020F0704030504030204" pitchFamily="34" charset="0"/>
              </a:rPr>
              <a:t>Epicycloid of Cremona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  <p:pic>
        <p:nvPicPr>
          <p:cNvPr id="7170" name="Picture 2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76" y="1695415"/>
            <a:ext cx="2925738" cy="29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244" y="1716860"/>
            <a:ext cx="2925738" cy="292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92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555776" y="476672"/>
            <a:ext cx="6336704" cy="4032448"/>
          </a:xfrm>
          <a:prstGeom prst="wedgeEllipseCallout">
            <a:avLst>
              <a:gd name="adj1" fmla="val -45498"/>
              <a:gd name="adj2" fmla="val 6740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5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What happens if we carry on…?</a:t>
            </a:r>
            <a:endParaRPr lang="en-GB" sz="54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extBox 2">
            <a:hlinkClick r:id="rId3"/>
          </p:cNvPr>
          <p:cNvSpPr txBox="1"/>
          <p:nvPr/>
        </p:nvSpPr>
        <p:spPr>
          <a:xfrm>
            <a:off x="0" y="587727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  <a:hlinkClick r:id="rId3"/>
              </a:rPr>
              <a:t>http://www.antiprism.com/album/865_string_art/string1_1_Lrg.jpg.0.html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98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athforum.org/mathimages/imgUpload/Cardioidcaustic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248"/>
            <a:ext cx="9144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46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ntoniosiber.org/bruno_pauns_caustic/prava_sa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43" y="0"/>
            <a:ext cx="6865513" cy="6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2/21/Mandel_zoom_00_mandelbrot_s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3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Cardioid 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11028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25344"/>
            <a:ext cx="63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Rounded MT Bold" panose="020F0704030504030204" pitchFamily="34" charset="0"/>
                <a:hlinkClick r:id="rId3"/>
              </a:rPr>
              <a:t>Cardioid gif</a:t>
            </a:r>
            <a:r>
              <a:rPr lang="en-GB" dirty="0" smtClean="0">
                <a:latin typeface="Arial Rounded MT Bold" panose="020F0704030504030204" pitchFamily="34" charset="0"/>
              </a:rPr>
              <a:t>. </a:t>
            </a:r>
            <a:r>
              <a:rPr lang="en-GB" dirty="0">
                <a:latin typeface="Arial Rounded MT Bold" panose="020F0704030504030204" pitchFamily="34" charset="0"/>
              </a:rPr>
              <a:t>Author: </a:t>
            </a:r>
            <a:r>
              <a:rPr lang="en-GB" dirty="0" err="1" smtClean="0">
                <a:latin typeface="Arial Rounded MT Bold" panose="020F0704030504030204" pitchFamily="34" charset="0"/>
              </a:rPr>
              <a:t>Wojciech</a:t>
            </a:r>
            <a:r>
              <a:rPr lang="en-GB" dirty="0" smtClean="0">
                <a:latin typeface="Arial Rounded MT Bold" panose="020F0704030504030204" pitchFamily="34" charset="0"/>
              </a:rPr>
              <a:t> </a:t>
            </a:r>
            <a:r>
              <a:rPr lang="en-GB" dirty="0" err="1" smtClean="0">
                <a:latin typeface="Arial Rounded MT Bold" panose="020F0704030504030204" pitchFamily="34" charset="0"/>
              </a:rPr>
              <a:t>Swiderski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athforum.org/mathimages/imgUpload/thumb/Cardioid_mic2.jpg/200px-Cardioid_mic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60440" cy="386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prideoflions.com/Pride_Of_Lions_Nine_Arts,_LLC%3A_Premium_Sound_for_the_Global_Film_Community/Glossary/Entries/2010/1/30_Glossary__Microphone_Patterns_files/cardioi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035" y="2996952"/>
            <a:ext cx="4912437" cy="338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86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2.staticflickr.com/6/5321/10290123215_2c830a4dd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321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3D printed </a:t>
            </a:r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Spatial Cardioid </a:t>
            </a:r>
            <a:r>
              <a:rPr lang="en-GB" b="1" dirty="0" err="1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Formlabs</a:t>
            </a:r>
            <a:r>
              <a:rPr lang="en-GB" b="1" dirty="0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3</a:t>
            </a:r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, by </a:t>
            </a:r>
            <a:r>
              <a:rPr lang="en-GB" dirty="0" err="1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fdecomite</a:t>
            </a:r>
            <a:r>
              <a:rPr lang="en-GB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3296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 Rounded MT Bold" panose="020F0704030504030204" pitchFamily="34" charset="0"/>
              </a:rPr>
              <a:t>http://</a:t>
            </a:r>
            <a:r>
              <a:rPr lang="en-GB" sz="1600" dirty="0" smtClean="0">
                <a:latin typeface="Arial Rounded MT Bold" panose="020F0704030504030204" pitchFamily="34" charset="0"/>
                <a:hlinkClick r:id="rId4"/>
              </a:rPr>
              <a:t>demonstrations.wolfram.com/GeneratingACardioidVIIJoiningPointsOnACircle</a:t>
            </a:r>
            <a:r>
              <a:rPr lang="en-GB" sz="1600" dirty="0" smtClean="0">
                <a:latin typeface="Arial Rounded MT Bold" panose="020F0704030504030204" pitchFamily="34" charset="0"/>
              </a:rPr>
              <a:t>/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pic>
        <p:nvPicPr>
          <p:cNvPr id="5122" name="Picture 2" descr="https://s-media-cache-ak0.pinimg.com/736x/84/de/e5/84dee523c4acbec4cb0e55a740ef431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88640"/>
            <a:ext cx="573405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62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2" t="21000" r="35156" b="10000"/>
          <a:stretch/>
        </p:blipFill>
        <p:spPr bwMode="auto">
          <a:xfrm>
            <a:off x="2264917" y="163810"/>
            <a:ext cx="4649439" cy="6513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142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332</Words>
  <Application>Microsoft Office PowerPoint</Application>
  <PresentationFormat>On-screen Show (4:3)</PresentationFormat>
  <Paragraphs>210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Calibri</vt:lpstr>
      <vt:lpstr>Cambria Math</vt:lpstr>
      <vt:lpstr>Mathematica1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Thurston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a cardioid</dc:title>
  <dc:creator>Clarissa Grandi</dc:creator>
  <cp:lastModifiedBy>Clarissa Grandi</cp:lastModifiedBy>
  <cp:revision>13</cp:revision>
  <dcterms:created xsi:type="dcterms:W3CDTF">2013-02-10T22:42:37Z</dcterms:created>
  <dcterms:modified xsi:type="dcterms:W3CDTF">2016-06-04T10:35:18Z</dcterms:modified>
</cp:coreProperties>
</file>