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8" r:id="rId10"/>
    <p:sldId id="266" r:id="rId11"/>
    <p:sldId id="258" r:id="rId12"/>
    <p:sldId id="269" r:id="rId13"/>
    <p:sldId id="27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8AE80-4050-40CE-8ACE-4BEDC34853EF}" v="1" dt="2021-05-18T18:12:3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330" y="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a Grandi" userId="e13ef208abd5d82d" providerId="LiveId" clId="{0C88AE80-4050-40CE-8ACE-4BEDC34853EF}"/>
    <pc:docChg chg="undo custSel modSld">
      <pc:chgData name="Clarissa Grandi" userId="e13ef208abd5d82d" providerId="LiveId" clId="{0C88AE80-4050-40CE-8ACE-4BEDC34853EF}" dt="2021-05-18T18:12:02.679" v="37" actId="1076"/>
      <pc:docMkLst>
        <pc:docMk/>
      </pc:docMkLst>
      <pc:sldChg chg="delSp modSp mod">
        <pc:chgData name="Clarissa Grandi" userId="e13ef208abd5d82d" providerId="LiveId" clId="{0C88AE80-4050-40CE-8ACE-4BEDC34853EF}" dt="2021-05-18T17:57:11.770" v="18" actId="478"/>
        <pc:sldMkLst>
          <pc:docMk/>
          <pc:sldMk cId="1035340086" sldId="256"/>
        </pc:sldMkLst>
        <pc:spChg chg="mod">
          <ac:chgData name="Clarissa Grandi" userId="e13ef208abd5d82d" providerId="LiveId" clId="{0C88AE80-4050-40CE-8ACE-4BEDC34853EF}" dt="2021-05-18T17:57:04.214" v="16" actId="6549"/>
          <ac:spMkLst>
            <pc:docMk/>
            <pc:sldMk cId="1035340086" sldId="256"/>
            <ac:spMk id="2" creationId="{00000000-0000-0000-0000-000000000000}"/>
          </ac:spMkLst>
        </pc:spChg>
        <pc:spChg chg="del mod">
          <ac:chgData name="Clarissa Grandi" userId="e13ef208abd5d82d" providerId="LiveId" clId="{0C88AE80-4050-40CE-8ACE-4BEDC34853EF}" dt="2021-05-18T17:57:11.770" v="18" actId="478"/>
          <ac:spMkLst>
            <pc:docMk/>
            <pc:sldMk cId="1035340086" sldId="256"/>
            <ac:spMk id="3" creationId="{00000000-0000-0000-0000-000000000000}"/>
          </ac:spMkLst>
        </pc:spChg>
      </pc:sldChg>
      <pc:sldChg chg="modSp mod">
        <pc:chgData name="Clarissa Grandi" userId="e13ef208abd5d82d" providerId="LiveId" clId="{0C88AE80-4050-40CE-8ACE-4BEDC34853EF}" dt="2021-05-18T17:58:21.471" v="31" actId="18131"/>
        <pc:sldMkLst>
          <pc:docMk/>
          <pc:sldMk cId="3522917228" sldId="259"/>
        </pc:sldMkLst>
        <pc:picChg chg="mod modCrop">
          <ac:chgData name="Clarissa Grandi" userId="e13ef208abd5d82d" providerId="LiveId" clId="{0C88AE80-4050-40CE-8ACE-4BEDC34853EF}" dt="2021-05-18T17:58:21.471" v="31" actId="18131"/>
          <ac:picMkLst>
            <pc:docMk/>
            <pc:sldMk cId="3522917228" sldId="259"/>
            <ac:picMk id="4" creationId="{00000000-0000-0000-0000-000000000000}"/>
          </ac:picMkLst>
        </pc:picChg>
      </pc:sldChg>
      <pc:sldChg chg="modSp mod">
        <pc:chgData name="Clarissa Grandi" userId="e13ef208abd5d82d" providerId="LiveId" clId="{0C88AE80-4050-40CE-8ACE-4BEDC34853EF}" dt="2021-05-17T15:55:21.369" v="15" actId="20577"/>
        <pc:sldMkLst>
          <pc:docMk/>
          <pc:sldMk cId="1398568417" sldId="266"/>
        </pc:sldMkLst>
        <pc:spChg chg="mod">
          <ac:chgData name="Clarissa Grandi" userId="e13ef208abd5d82d" providerId="LiveId" clId="{0C88AE80-4050-40CE-8ACE-4BEDC34853EF}" dt="2021-05-17T15:55:21.369" v="15" actId="20577"/>
          <ac:spMkLst>
            <pc:docMk/>
            <pc:sldMk cId="1398568417" sldId="266"/>
            <ac:spMk id="5" creationId="{8FC8419A-574E-48D6-92D1-24301E9B4C3B}"/>
          </ac:spMkLst>
        </pc:spChg>
      </pc:sldChg>
      <pc:sldChg chg="addSp delSp modSp mod">
        <pc:chgData name="Clarissa Grandi" userId="e13ef208abd5d82d" providerId="LiveId" clId="{0C88AE80-4050-40CE-8ACE-4BEDC34853EF}" dt="2021-05-18T18:12:02.679" v="37" actId="1076"/>
        <pc:sldMkLst>
          <pc:docMk/>
          <pc:sldMk cId="3173297032" sldId="269"/>
        </pc:sldMkLst>
        <pc:spChg chg="add mod">
          <ac:chgData name="Clarissa Grandi" userId="e13ef208abd5d82d" providerId="LiveId" clId="{0C88AE80-4050-40CE-8ACE-4BEDC34853EF}" dt="2021-05-18T18:12:02.679" v="37" actId="1076"/>
          <ac:spMkLst>
            <pc:docMk/>
            <pc:sldMk cId="3173297032" sldId="269"/>
            <ac:spMk id="5" creationId="{9FF00128-3F90-48C0-A8B0-3336239C83F9}"/>
          </ac:spMkLst>
        </pc:spChg>
        <pc:spChg chg="add del">
          <ac:chgData name="Clarissa Grandi" userId="e13ef208abd5d82d" providerId="LiveId" clId="{0C88AE80-4050-40CE-8ACE-4BEDC34853EF}" dt="2021-05-18T18:11:51.509" v="34" actId="22"/>
          <ac:spMkLst>
            <pc:docMk/>
            <pc:sldMk cId="3173297032" sldId="269"/>
            <ac:spMk id="7" creationId="{2CBB77BE-3970-4847-856E-E8AAC98510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C3923-D931-489B-97BB-81E3EC13A2A4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10FB-5B93-4124-AAF6-C4274B5F0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Conic sections image: </a:t>
            </a:r>
            <a:r>
              <a:rPr lang="en-GB" sz="1200" dirty="0" err="1"/>
              <a:t>Magister_Mathematicae</a:t>
            </a:r>
            <a:r>
              <a:rPr lang="en-GB" sz="1200" dirty="0"/>
              <a:t>, CC BY-SA 3.0 &lt;https://creativecommons.org/licenses/by-sa/3.0&gt;, via Wikimedia Commons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5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Parabola image: </a:t>
            </a:r>
            <a:r>
              <a:rPr lang="en-US" dirty="0"/>
              <a:t>Ag2gaeh, CC BY-SA 4.0 &lt;https://creativecommons.org/licenses/by-sa/4.0&gt;, via Wikimedia Commons</a:t>
            </a:r>
          </a:p>
          <a:p>
            <a:r>
              <a:rPr lang="en-GB" dirty="0"/>
              <a:t>Hyperbola image: </a:t>
            </a:r>
            <a:r>
              <a:rPr lang="en-US" dirty="0"/>
              <a:t>Ag2gaeh, CC BY-SA 4.0 &lt;https://creativecommons.org/licenses/by-sa/4.0&gt;,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Hyperbolic paraboloid image: Sam Derbyshire, CC BY-SA 3.0 &lt;https://creativecommons.org/licenses/by-sa/3.0&gt;,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4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Coral image: </a:t>
            </a:r>
            <a:r>
              <a:rPr lang="en-US" dirty="0"/>
              <a:t>Toby Hudson, CC BY-SA 3.0 &lt;https://creativecommons.org/licenses/by-sa/3.0&gt;, via Wikimedia Commons</a:t>
            </a:r>
          </a:p>
          <a:p>
            <a:r>
              <a:rPr lang="en-GB" dirty="0"/>
              <a:t>Crochet image: </a:t>
            </a:r>
            <a:r>
              <a:rPr lang="en-US" dirty="0" err="1"/>
              <a:t>Dvortygirl</a:t>
            </a:r>
            <a:r>
              <a:rPr lang="en-US" dirty="0"/>
              <a:t>, CC BY-SA 3.0 &lt;https://creativecommons.org/licenses/by-sa/3.0&gt;, via Wikimedia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3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 </a:t>
            </a:r>
          </a:p>
          <a:p>
            <a:r>
              <a:rPr lang="en-US" dirty="0"/>
              <a:t>KK </a:t>
            </a:r>
            <a:r>
              <a:rPr lang="en-US" dirty="0" err="1"/>
              <a:t>nationsonline</a:t>
            </a:r>
            <a:r>
              <a:rPr lang="en-US" dirty="0"/>
              <a:t>, CC BY-SA 4.0 &lt;https://creativecommons.org/licenses/by-sa/4.0&gt;, via Wikimedia Commons</a:t>
            </a:r>
            <a:endParaRPr lang="en-GB" dirty="0"/>
          </a:p>
          <a:p>
            <a:r>
              <a:rPr lang="en-US" dirty="0"/>
              <a:t>Felipe </a:t>
            </a:r>
            <a:r>
              <a:rPr lang="en-US" dirty="0" err="1"/>
              <a:t>Gabaldón</a:t>
            </a:r>
            <a:r>
              <a:rPr lang="en-US" dirty="0"/>
              <a:t>, CC BY 2.0 &lt;https://creativecommons.org/licenses/by/2.0&gt;, via Wikimedia Commons</a:t>
            </a:r>
            <a:endParaRPr lang="en-GB" dirty="0"/>
          </a:p>
          <a:p>
            <a:r>
              <a:rPr lang="en-GB" dirty="0" err="1"/>
              <a:t>Panek</a:t>
            </a:r>
            <a:r>
              <a:rPr lang="en-GB" dirty="0"/>
              <a:t>, CC BY-SA 4.0 &lt;https://creativecommons.org/licenses/by-sa/4.0&gt;,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0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Credit: Renwick Gallery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510FB-5B93-4124-AAF6-C4274B5F07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9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0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4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DE99-C306-4084-8404-EEDB3FF48BF3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00F42-C0F7-4D02-A6CA-31321A9B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9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FA49DE99-C306-4084-8404-EEDB3FF48BF3}" type="datetimeFigureOut">
              <a:rPr lang="en-GB" smtClean="0"/>
              <a:pPr/>
              <a:t>18/05/2021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72F00F42-C0F7-4D02-A6CA-31321A9BDF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1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rikdemaine.org/hypar/hypar_folding_150.gif" TargetMode="External"/><Relationship Id="rId2" Type="http://schemas.openxmlformats.org/officeDocument/2006/relationships/hyperlink" Target="https://www.youtube.com/watch?v=4g1OcLHp6y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rikdemaine.org/hypa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estingengineering.com/geometry-of-pringles-crunchy-hyperbolic-paraboloid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craft.wonderhowto.com/how-to/make-hyperbolic-paraboloid-using-skewers-013175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r>
              <a:rPr lang="en-GB" dirty="0"/>
              <a:t>the</a:t>
            </a:r>
            <a:br>
              <a:rPr lang="en-GB" dirty="0"/>
            </a:br>
            <a:r>
              <a:rPr lang="en-GB" dirty="0"/>
              <a:t>hyperbolic paraboloid</a:t>
            </a:r>
          </a:p>
        </p:txBody>
      </p:sp>
    </p:spTree>
    <p:extLst>
      <p:ext uri="{BB962C8B-B14F-4D97-AF65-F5344CB8AC3E}">
        <p14:creationId xmlns:p14="http://schemas.microsoft.com/office/powerpoint/2010/main" val="103534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8419A-574E-48D6-92D1-24301E9B4C3B}"/>
              </a:ext>
            </a:extLst>
          </p:cNvPr>
          <p:cNvSpPr txBox="1"/>
          <p:nvPr/>
        </p:nvSpPr>
        <p:spPr>
          <a:xfrm>
            <a:off x="457200" y="6104953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origami artwork, “Green Cycles” is by Erik </a:t>
            </a:r>
            <a:r>
              <a:rPr lang="en-US" dirty="0" err="1"/>
              <a:t>Demaine</a:t>
            </a:r>
            <a:r>
              <a:rPr lang="en-US" dirty="0"/>
              <a:t> and his father Martin.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56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folding the hyperbolic paraboloid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752600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Video: </a:t>
            </a:r>
            <a:r>
              <a:rPr lang="en-GB" sz="2400" dirty="0">
                <a:hlinkClick r:id="rId2"/>
              </a:rPr>
              <a:t>https://www.youtube.com/watch?v=4g1OcLHp6yI</a:t>
            </a:r>
            <a:r>
              <a:rPr lang="en-GB" sz="2400" dirty="0"/>
              <a:t> </a:t>
            </a:r>
          </a:p>
          <a:p>
            <a:r>
              <a:rPr lang="en-GB" sz="2400" dirty="0"/>
              <a:t>Printable instructions from Erik </a:t>
            </a:r>
            <a:r>
              <a:rPr lang="en-GB" sz="2400" dirty="0" err="1"/>
              <a:t>Demaine</a:t>
            </a:r>
            <a:r>
              <a:rPr lang="en-GB" sz="2400" dirty="0"/>
              <a:t> : </a:t>
            </a:r>
            <a:r>
              <a:rPr lang="en-GB" sz="2400" dirty="0">
                <a:hlinkClick r:id="rId3"/>
              </a:rPr>
              <a:t>http://erikdemaine.org/hypar/hypar_folding_150.gif</a:t>
            </a:r>
            <a:endParaRPr lang="en-GB" sz="2400" dirty="0"/>
          </a:p>
          <a:p>
            <a:r>
              <a:rPr lang="en-GB" sz="2400" dirty="0"/>
              <a:t>Blog post by Erik </a:t>
            </a:r>
            <a:r>
              <a:rPr lang="en-GB" sz="2400" dirty="0" err="1"/>
              <a:t>Demaine</a:t>
            </a:r>
            <a:r>
              <a:rPr lang="en-GB" sz="2400" dirty="0"/>
              <a:t>: </a:t>
            </a:r>
            <a:r>
              <a:rPr lang="en-GB" sz="2400" dirty="0">
                <a:hlinkClick r:id="rId4"/>
              </a:rPr>
              <a:t>http://erikdemaine.org/hypar/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916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pringles</a:t>
            </a:r>
            <a:r>
              <a:rPr lang="en-GB" dirty="0"/>
              <a:t> challenge!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00128-3F90-48C0-A8B0-3336239C83F9}"/>
              </a:ext>
            </a:extLst>
          </p:cNvPr>
          <p:cNvSpPr txBox="1"/>
          <p:nvPr/>
        </p:nvSpPr>
        <p:spPr>
          <a:xfrm>
            <a:off x="251519" y="6398696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https://interestingengineering.com/geometry-of-pringles-crunchy-hyperbolic-paraboloid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constructing a hyperbolic paraboloid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81981"/>
            <a:ext cx="5638800" cy="3962400"/>
          </a:xfrm>
        </p:spPr>
      </p:pic>
      <p:sp>
        <p:nvSpPr>
          <p:cNvPr id="5" name="TextBox 4"/>
          <p:cNvSpPr txBox="1"/>
          <p:nvPr/>
        </p:nvSpPr>
        <p:spPr>
          <a:xfrm>
            <a:off x="0" y="609503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hlinkClick r:id="rId3"/>
              </a:rPr>
              <a:t>https://mathcraft.wonderhowto.com/how-to/make-hyperbolic-paraboloid-using-skewers-0131751/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689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conic sections</a:t>
            </a:r>
          </a:p>
        </p:txBody>
      </p:sp>
      <p:sp>
        <p:nvSpPr>
          <p:cNvPr id="3" name="AutoShape 2" descr="https://upload.wikimedia.org/wikipedia/commons/thumb/1/11/Conic_Sections.svg/220px-Conic_Sections.svg.png"/>
          <p:cNvSpPr>
            <a:spLocks noChangeAspect="1" noChangeArrowheads="1"/>
          </p:cNvSpPr>
          <p:nvPr/>
        </p:nvSpPr>
        <p:spPr bwMode="auto">
          <a:xfrm>
            <a:off x="155575" y="-1081088"/>
            <a:ext cx="2095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62" b="1201"/>
          <a:stretch/>
        </p:blipFill>
        <p:spPr>
          <a:xfrm>
            <a:off x="2834381" y="1382802"/>
            <a:ext cx="4688751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mutant offspring of…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Parabola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5616" y="2336043"/>
            <a:ext cx="2808312" cy="37444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Hyperbola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9061" y="2418908"/>
            <a:ext cx="3587355" cy="3601099"/>
          </a:xfrm>
        </p:spPr>
      </p:pic>
    </p:spTree>
    <p:extLst>
      <p:ext uri="{BB962C8B-B14F-4D97-AF65-F5344CB8AC3E}">
        <p14:creationId xmlns:p14="http://schemas.microsoft.com/office/powerpoint/2010/main" val="110472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37720"/>
            <a:ext cx="6595120" cy="566738"/>
          </a:xfrm>
        </p:spPr>
        <p:txBody>
          <a:bodyPr>
            <a:noAutofit/>
          </a:bodyPr>
          <a:lstStyle/>
          <a:p>
            <a:r>
              <a:rPr lang="en-GB" sz="3200" b="0" dirty="0"/>
              <a:t>Hyperbolic Paraboloid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8981" r="-521" b="-6055"/>
          <a:stretch/>
        </p:blipFill>
        <p:spPr>
          <a:xfrm>
            <a:off x="2377439" y="-99392"/>
            <a:ext cx="4389121" cy="547260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9552" y="5504458"/>
            <a:ext cx="8064896" cy="804862"/>
          </a:xfrm>
        </p:spPr>
        <p:txBody>
          <a:bodyPr>
            <a:noAutofit/>
          </a:bodyPr>
          <a:lstStyle/>
          <a:p>
            <a:r>
              <a:rPr lang="en-GB" sz="2400" dirty="0"/>
              <a:t>A hyperbolic paraboloid is an infinite surface in three dimensions with hyperbolic and parabolic cross-sections</a:t>
            </a:r>
          </a:p>
        </p:txBody>
      </p:sp>
    </p:spTree>
    <p:extLst>
      <p:ext uri="{BB962C8B-B14F-4D97-AF65-F5344CB8AC3E}">
        <p14:creationId xmlns:p14="http://schemas.microsoft.com/office/powerpoint/2010/main" val="13684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42382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656" y="1484784"/>
            <a:ext cx="7091487" cy="4727658"/>
          </a:xfrm>
        </p:spPr>
      </p:pic>
    </p:spTree>
    <p:extLst>
      <p:ext uri="{BB962C8B-B14F-4D97-AF65-F5344CB8AC3E}">
        <p14:creationId xmlns:p14="http://schemas.microsoft.com/office/powerpoint/2010/main" val="394825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645" y="1371587"/>
            <a:ext cx="3178710" cy="26489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A5719-B5ED-4439-BBE2-8D3D443E8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2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1333808"/>
            <a:ext cx="4346830" cy="24450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42" y="2839303"/>
            <a:ext cx="4038600" cy="26848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5936" y="4133066"/>
            <a:ext cx="4038600" cy="2450296"/>
          </a:xfrm>
        </p:spPr>
      </p:pic>
    </p:spTree>
    <p:extLst>
      <p:ext uri="{BB962C8B-B14F-4D97-AF65-F5344CB8AC3E}">
        <p14:creationId xmlns:p14="http://schemas.microsoft.com/office/powerpoint/2010/main" val="139856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hyperbolic paraboloids amongst us…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52" y="1772816"/>
            <a:ext cx="6264696" cy="4176464"/>
          </a:xfrm>
        </p:spPr>
      </p:pic>
    </p:spTree>
    <p:extLst>
      <p:ext uri="{BB962C8B-B14F-4D97-AF65-F5344CB8AC3E}">
        <p14:creationId xmlns:p14="http://schemas.microsoft.com/office/powerpoint/2010/main" val="374305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385</Words>
  <Application>Microsoft Office PowerPoint</Application>
  <PresentationFormat>On-screen Show (4:3)</PresentationFormat>
  <Paragraphs>39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Calibri</vt:lpstr>
      <vt:lpstr>Office Theme</vt:lpstr>
      <vt:lpstr>the hyperbolic paraboloid</vt:lpstr>
      <vt:lpstr>conic sections</vt:lpstr>
      <vt:lpstr>the mutant offspring of…</vt:lpstr>
      <vt:lpstr>Hyperbolic Paraboloid</vt:lpstr>
      <vt:lpstr>hyperbolic paraboloids amongst us…</vt:lpstr>
      <vt:lpstr>hyperbolic paraboloids amongst us…</vt:lpstr>
      <vt:lpstr>hyperbolic paraboloids amongst us…</vt:lpstr>
      <vt:lpstr>hyperbolic paraboloids amongst us…</vt:lpstr>
      <vt:lpstr>hyperbolic paraboloids amongst us…</vt:lpstr>
      <vt:lpstr>hyperbolic paraboloids amongst us…</vt:lpstr>
      <vt:lpstr>folding the hyperbolic paraboloid</vt:lpstr>
      <vt:lpstr>the pringles challenge!</vt:lpstr>
      <vt:lpstr>constructing a hyperbolic paraboloid</vt:lpstr>
    </vt:vector>
  </TitlesOfParts>
  <Company>Thurston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Humble Hyperboloid</dc:title>
  <dc:creator>C Grandi</dc:creator>
  <cp:lastModifiedBy>Clarissa Grandi</cp:lastModifiedBy>
  <cp:revision>12</cp:revision>
  <cp:lastPrinted>2017-07-11T12:03:15Z</cp:lastPrinted>
  <dcterms:created xsi:type="dcterms:W3CDTF">2017-07-03T13:58:02Z</dcterms:created>
  <dcterms:modified xsi:type="dcterms:W3CDTF">2021-05-18T18:13:11Z</dcterms:modified>
</cp:coreProperties>
</file>