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306" r:id="rId19"/>
    <p:sldId id="303" r:id="rId20"/>
    <p:sldId id="304" r:id="rId21"/>
    <p:sldId id="308" r:id="rId22"/>
    <p:sldId id="307" r:id="rId23"/>
    <p:sldId id="274" r:id="rId24"/>
    <p:sldId id="305"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09" r:id="rId42"/>
    <p:sldId id="310" r:id="rId43"/>
    <p:sldId id="311" r:id="rId44"/>
    <p:sldId id="312" r:id="rId45"/>
    <p:sldId id="313" r:id="rId46"/>
    <p:sldId id="314" r:id="rId47"/>
    <p:sldId id="315" r:id="rId48"/>
    <p:sldId id="316" r:id="rId49"/>
    <p:sldId id="317" r:id="rId50"/>
    <p:sldId id="318" r:id="rId51"/>
    <p:sldId id="301" r:id="rId52"/>
    <p:sldId id="30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0" d="100"/>
          <a:sy n="60" d="100"/>
        </p:scale>
        <p:origin x="114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9F9E0-D06D-42B1-89EB-4F7BF6EAEC50}" type="datetimeFigureOut">
              <a:rPr lang="en-GB" smtClean="0"/>
              <a:t>04/06/2016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FDE01-96D3-4BF1-BADA-0410E38D6DC8}" type="slidenum">
              <a:rPr lang="en-GB" smtClean="0"/>
              <a:t>‹#›</a:t>
            </a:fld>
            <a:endParaRPr lang="en-GB"/>
          </a:p>
        </p:txBody>
      </p:sp>
    </p:spTree>
    <p:extLst>
      <p:ext uri="{BB962C8B-B14F-4D97-AF65-F5344CB8AC3E}">
        <p14:creationId xmlns:p14="http://schemas.microsoft.com/office/powerpoint/2010/main" val="329006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Tree>
    <p:extLst>
      <p:ext uri="{BB962C8B-B14F-4D97-AF65-F5344CB8AC3E}">
        <p14:creationId xmlns:p14="http://schemas.microsoft.com/office/powerpoint/2010/main" val="146358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extLst>
      <p:ext uri="{BB962C8B-B14F-4D97-AF65-F5344CB8AC3E}">
        <p14:creationId xmlns:p14="http://schemas.microsoft.com/office/powerpoint/2010/main" val="70224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29E8A6-77B5-43F7-BC2E-C346E3AF1052}" type="datetimeFigureOut">
              <a:rPr lang="en-GB" smtClean="0"/>
              <a:t>04/06/2016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367617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9E8A6-77B5-43F7-BC2E-C346E3AF1052}" type="datetimeFigureOut">
              <a:rPr lang="en-GB" smtClean="0"/>
              <a:t>04/06/2016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27930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9E8A6-77B5-43F7-BC2E-C346E3AF1052}" type="datetimeFigureOut">
              <a:rPr lang="en-GB" smtClean="0"/>
              <a:t>04/06/2016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267979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9E8A6-77B5-43F7-BC2E-C346E3AF1052}" type="datetimeFigureOut">
              <a:rPr lang="en-GB" smtClean="0"/>
              <a:t>04/06/2016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394501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9E8A6-77B5-43F7-BC2E-C346E3AF1052}" type="datetimeFigureOut">
              <a:rPr lang="en-GB" smtClean="0"/>
              <a:t>04/06/2016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1137055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29E8A6-77B5-43F7-BC2E-C346E3AF1052}" type="datetimeFigureOut">
              <a:rPr lang="en-GB" smtClean="0"/>
              <a:t>04/06/2016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50671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29E8A6-77B5-43F7-BC2E-C346E3AF1052}" type="datetimeFigureOut">
              <a:rPr lang="en-GB" smtClean="0"/>
              <a:t>04/06/2016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180811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29E8A6-77B5-43F7-BC2E-C346E3AF1052}" type="datetimeFigureOut">
              <a:rPr lang="en-GB" smtClean="0"/>
              <a:t>04/06/2016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294569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9E8A6-77B5-43F7-BC2E-C346E3AF1052}" type="datetimeFigureOut">
              <a:rPr lang="en-GB" smtClean="0"/>
              <a:t>04/06/2016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1308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9E8A6-77B5-43F7-BC2E-C346E3AF1052}" type="datetimeFigureOut">
              <a:rPr lang="en-GB" smtClean="0"/>
              <a:t>04/06/2016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5552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9E8A6-77B5-43F7-BC2E-C346E3AF1052}" type="datetimeFigureOut">
              <a:rPr lang="en-GB" smtClean="0"/>
              <a:t>04/06/2016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C66BF3-A18A-40EF-81AE-7C90C5A3A7F2}" type="slidenum">
              <a:rPr lang="en-GB" smtClean="0"/>
              <a:t>‹#›</a:t>
            </a:fld>
            <a:endParaRPr lang="en-GB"/>
          </a:p>
        </p:txBody>
      </p:sp>
    </p:spTree>
    <p:extLst>
      <p:ext uri="{BB962C8B-B14F-4D97-AF65-F5344CB8AC3E}">
        <p14:creationId xmlns:p14="http://schemas.microsoft.com/office/powerpoint/2010/main" val="905208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9E8A6-77B5-43F7-BC2E-C346E3AF1052}" type="datetimeFigureOut">
              <a:rPr lang="en-GB" smtClean="0"/>
              <a:t>04/06/2016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66BF3-A18A-40EF-81AE-7C90C5A3A7F2}" type="slidenum">
              <a:rPr lang="en-GB" smtClean="0"/>
              <a:t>‹#›</a:t>
            </a:fld>
            <a:endParaRPr lang="en-GB"/>
          </a:p>
        </p:txBody>
      </p:sp>
    </p:spTree>
    <p:extLst>
      <p:ext uri="{BB962C8B-B14F-4D97-AF65-F5344CB8AC3E}">
        <p14:creationId xmlns:p14="http://schemas.microsoft.com/office/powerpoint/2010/main" val="2211759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ellam.net/pursuit.html" TargetMode="Externa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danielwalsh.tumblr.com/post/3270666038/the-mice-problem-more-on-curves-of-pursuit"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hyperlink" Target="http://beautifuldecay.com/2013/02/22/the-surveyor-tape-installations-of-megan-geckler/"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west8.nl/projects/bridge_vlaardingse_vaart/"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lickr.com/photos/diversey/24189845989"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gallery.bridgesmathart.org/exhibitions/2013-bridges-conference/mdregueiro"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sfgate.com/bayarea/article/Maritime-Plaza-the-future-city-it-was-then-3249536.php"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hyperlink" Target="http://mathworld.wolfram.com/MiceProblem.html" TargetMode="External"/><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hyperlink" Target="http://mathworld.wolfram.com/" TargetMode="External"/><Relationship Id="rId5" Type="http://schemas.openxmlformats.org/officeDocument/2006/relationships/hyperlink" Target="http://mathworld.wolfram.com/about/author.html" TargetMode="Externa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3" Type="http://schemas.openxmlformats.org/officeDocument/2006/relationships/hyperlink" Target="http://danielwalsh.tumblr.com/post/3270666038/the-mice-problem-more-on-curves-of-pursuit" TargetMode="External"/><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excelmathart.tumblr.com/post/134117607508/pentagonal-curves-of-pursuit-changing-the" TargetMode="Externa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a:hlinkClick r:id="rId3"/>
          </p:cNvPr>
          <p:cNvSpPr txBox="1">
            <a:spLocks noChangeArrowheads="1"/>
          </p:cNvSpPr>
          <p:nvPr/>
        </p:nvSpPr>
        <p:spPr bwMode="auto">
          <a:xfrm>
            <a:off x="469350" y="6133051"/>
            <a:ext cx="3866400" cy="3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701" b="1">
                <a:solidFill>
                  <a:srgbClr val="000000"/>
                </a:solidFill>
                <a:latin typeface="Times New Roman - 20"/>
              </a:rPr>
              <a:t>http://www.hellam.net/pursuit.html</a:t>
            </a:r>
          </a:p>
        </p:txBody>
      </p:sp>
      <p:sp>
        <p:nvSpPr>
          <p:cNvPr id="3076" name="TextBox 4"/>
          <p:cNvSpPr txBox="1">
            <a:spLocks noChangeArrowheads="1"/>
          </p:cNvSpPr>
          <p:nvPr/>
        </p:nvSpPr>
        <p:spPr bwMode="auto">
          <a:xfrm>
            <a:off x="461251" y="5694301"/>
            <a:ext cx="8090550" cy="4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296">
                <a:solidFill>
                  <a:srgbClr val="000000"/>
                </a:solidFill>
                <a:latin typeface="Trebuchet MS - 28"/>
              </a:rPr>
              <a:t>Demonstration of the pursuit paths of predatory bugs:</a:t>
            </a:r>
          </a:p>
        </p:txBody>
      </p:sp>
      <p:sp>
        <p:nvSpPr>
          <p:cNvPr id="2" name="TextBox 1"/>
          <p:cNvSpPr txBox="1"/>
          <p:nvPr/>
        </p:nvSpPr>
        <p:spPr>
          <a:xfrm>
            <a:off x="252000" y="244351"/>
            <a:ext cx="8640000" cy="799001"/>
          </a:xfrm>
          <a:prstGeom prst="rect">
            <a:avLst/>
          </a:prstGeom>
          <a:noFill/>
        </p:spPr>
        <p:txBody>
          <a:bodyPr>
            <a:spAutoFit/>
          </a:bodyPr>
          <a:lstStyle/>
          <a:p>
            <a:pPr algn="ctr" eaLnBrk="1" hangingPunct="1">
              <a:defRPr/>
            </a:pPr>
            <a:r>
              <a:rPr lang="en-GB" sz="4592" dirty="0">
                <a:latin typeface="+mj-lt"/>
              </a:rPr>
              <a:t>The predatory bugs problem….</a:t>
            </a:r>
          </a:p>
        </p:txBody>
      </p:sp>
      <p:sp>
        <p:nvSpPr>
          <p:cNvPr id="3" name="TextBox 2"/>
          <p:cNvSpPr txBox="1">
            <a:spLocks noChangeArrowheads="1"/>
          </p:cNvSpPr>
          <p:nvPr/>
        </p:nvSpPr>
        <p:spPr bwMode="auto">
          <a:xfrm>
            <a:off x="469351" y="1673503"/>
            <a:ext cx="8205300" cy="323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402" i="1" dirty="0">
                <a:latin typeface="Arial" panose="020B0604020202020204" pitchFamily="34" charset="0"/>
              </a:rPr>
              <a:t>Three predatory bugs are initially sitting at the corners of an equilateral triangle. All at once, each of the bugs begin crawling with equal speed directly toward the bug on their right. </a:t>
            </a:r>
          </a:p>
          <a:p>
            <a:pPr algn="ctr" eaLnBrk="1" hangingPunct="1">
              <a:spcBef>
                <a:spcPct val="0"/>
              </a:spcBef>
              <a:buFontTx/>
              <a:buNone/>
            </a:pPr>
            <a:r>
              <a:rPr lang="en-GB" altLang="en-US" sz="3402" i="1" dirty="0">
                <a:latin typeface="Arial" panose="020B0604020202020204" pitchFamily="34" charset="0"/>
              </a:rPr>
              <a:t>What is the path of each bug?</a:t>
            </a:r>
            <a:endParaRPr lang="en-GB" altLang="en-US" sz="3402" dirty="0">
              <a:latin typeface="Arial" panose="020B0604020202020204" pitchFamily="34" charset="0"/>
            </a:endParaRPr>
          </a:p>
        </p:txBody>
      </p:sp>
      <p:pic>
        <p:nvPicPr>
          <p:cNvPr id="7" name="Picture 7" descr="http://forum.kingdomcomerpg.com/uploads/default/8771/cef273ab7f08d4c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91124">
            <a:off x="7674684" y="3764748"/>
            <a:ext cx="822005" cy="747482"/>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8" name="Picture 7" descr="http://forum.kingdomcomerpg.com/uploads/default/8771/cef273ab7f08d4c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87156">
            <a:off x="4695947" y="1071088"/>
            <a:ext cx="772749" cy="70269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10" name="Picture 9" descr="http://forum.kingdomcomerpg.com/uploads/default/8771/cef273ab7f08d4c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35999">
            <a:off x="4158341" y="4917836"/>
            <a:ext cx="772749" cy="7026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704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307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499"/>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6" grpId="0" autoUpdateAnimBg="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My Documents\Work documents\Scanner\Hexapurs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101" y="550801"/>
            <a:ext cx="5695650" cy="58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0188585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Work documents\Scanner\pursuit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00" y="846450"/>
            <a:ext cx="4342950" cy="5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My Documents\Work documents\Scanner\pursuit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258" y="749250"/>
            <a:ext cx="4256550" cy="561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315094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edia.tumblr.com/tumblr_lfdasnUlTv1qeb9g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581" y="395928"/>
            <a:ext cx="6735698" cy="585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a:t>
            </a:r>
            <a:r>
              <a:rPr lang="en-GB" sz="1531" dirty="0">
                <a:hlinkClick r:id="rId3"/>
              </a:rPr>
              <a:t>Daniel Walsh</a:t>
            </a:r>
            <a:endParaRPr lang="en-GB" sz="1531" dirty="0"/>
          </a:p>
        </p:txBody>
      </p:sp>
    </p:spTree>
    <p:extLst>
      <p:ext uri="{BB962C8B-B14F-4D97-AF65-F5344CB8AC3E}">
        <p14:creationId xmlns:p14="http://schemas.microsoft.com/office/powerpoint/2010/main" val="17542783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My Documents\Work documents\Scanner\pursuit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1" y="1140751"/>
            <a:ext cx="4383450" cy="450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My Documents\Work documents\Scanner\pursuit1.PNG"/>
          <p:cNvPicPr>
            <a:picLocks noChangeAspect="1" noChangeArrowheads="1"/>
          </p:cNvPicPr>
          <p:nvPr/>
        </p:nvPicPr>
        <p:blipFill>
          <a:blip r:embed="rId4">
            <a:extLst>
              <a:ext uri="{28A0092B-C50C-407E-A947-70E740481C1C}">
                <a14:useLocalDpi xmlns:a14="http://schemas.microsoft.com/office/drawing/2010/main" val="0"/>
              </a:ext>
            </a:extLst>
          </a:blip>
          <a:srcRect t="2094" b="1997"/>
          <a:stretch>
            <a:fillRect/>
          </a:stretch>
        </p:blipFill>
        <p:spPr bwMode="auto">
          <a:xfrm>
            <a:off x="4590900" y="1140751"/>
            <a:ext cx="4301100" cy="450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unknown</a:t>
            </a:r>
          </a:p>
        </p:txBody>
      </p:sp>
    </p:spTree>
    <p:custDataLst>
      <p:tags r:id="rId1"/>
    </p:custDataLst>
    <p:extLst>
      <p:ext uri="{BB962C8B-B14F-4D97-AF65-F5344CB8AC3E}">
        <p14:creationId xmlns:p14="http://schemas.microsoft.com/office/powerpoint/2010/main" val="234273751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y Documents\Work documents\Scanner\pursuit3.png"/>
          <p:cNvPicPr>
            <a:picLocks noChangeAspect="1" noChangeArrowheads="1"/>
          </p:cNvPicPr>
          <p:nvPr/>
        </p:nvPicPr>
        <p:blipFill>
          <a:blip r:embed="rId3">
            <a:extLst>
              <a:ext uri="{28A0092B-C50C-407E-A947-70E740481C1C}">
                <a14:useLocalDpi xmlns:a14="http://schemas.microsoft.com/office/drawing/2010/main" val="0"/>
              </a:ext>
            </a:extLst>
          </a:blip>
          <a:srcRect t="4518"/>
          <a:stretch>
            <a:fillRect/>
          </a:stretch>
        </p:blipFill>
        <p:spPr bwMode="auto">
          <a:xfrm>
            <a:off x="1674102" y="428478"/>
            <a:ext cx="5794656" cy="563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unknown</a:t>
            </a:r>
          </a:p>
        </p:txBody>
      </p:sp>
    </p:spTree>
    <p:custDataLst>
      <p:tags r:id="rId1"/>
    </p:custDataLst>
    <p:extLst>
      <p:ext uri="{BB962C8B-B14F-4D97-AF65-F5344CB8AC3E}">
        <p14:creationId xmlns:p14="http://schemas.microsoft.com/office/powerpoint/2010/main" val="3091226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My Documents\Work documents\Scanner\pursuit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425" y="367242"/>
            <a:ext cx="5622011" cy="5729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unknown</a:t>
            </a:r>
          </a:p>
        </p:txBody>
      </p:sp>
    </p:spTree>
    <p:custDataLst>
      <p:tags r:id="rId1"/>
    </p:custDataLst>
    <p:extLst>
      <p:ext uri="{BB962C8B-B14F-4D97-AF65-F5344CB8AC3E}">
        <p14:creationId xmlns:p14="http://schemas.microsoft.com/office/powerpoint/2010/main" val="12088797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My Documents\Work documents\Scanner\pursuit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761400"/>
            <a:ext cx="8640000" cy="495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unknown</a:t>
            </a:r>
          </a:p>
        </p:txBody>
      </p:sp>
    </p:spTree>
    <p:custDataLst>
      <p:tags r:id="rId1"/>
    </p:custDataLst>
    <p:extLst>
      <p:ext uri="{BB962C8B-B14F-4D97-AF65-F5344CB8AC3E}">
        <p14:creationId xmlns:p14="http://schemas.microsoft.com/office/powerpoint/2010/main" val="131645492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My Documents\Work documents\Scanner\pursui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838351"/>
            <a:ext cx="8640000" cy="48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unknown</a:t>
            </a:r>
          </a:p>
        </p:txBody>
      </p:sp>
    </p:spTree>
    <p:custDataLst>
      <p:tags r:id="rId1"/>
    </p:custDataLst>
    <p:extLst>
      <p:ext uri="{BB962C8B-B14F-4D97-AF65-F5344CB8AC3E}">
        <p14:creationId xmlns:p14="http://schemas.microsoft.com/office/powerpoint/2010/main" val="373454974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mgeckle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43" y="438505"/>
            <a:ext cx="8376582" cy="5529189"/>
          </a:xfrm>
          <a:prstGeom prst="rect">
            <a:avLst/>
          </a:prstGeom>
          <a:noFill/>
          <a:extLst>
            <a:ext uri="{909E8E84-426E-40DD-AFC4-6F175D3DCCD1}">
              <a14:hiddenFill xmlns:a14="http://schemas.microsoft.com/office/drawing/2010/main">
                <a:solidFill>
                  <a:srgbClr val="FFFFFF"/>
                </a:solidFill>
              </a14:hiddenFill>
            </a:ext>
          </a:extLst>
        </p:spPr>
      </p:pic>
      <p:sp>
        <p:nvSpPr>
          <p:cNvPr id="76803" name="Text Box 3"/>
          <p:cNvSpPr txBox="1">
            <a:spLocks noChangeArrowheads="1"/>
          </p:cNvSpPr>
          <p:nvPr/>
        </p:nvSpPr>
        <p:spPr bwMode="auto">
          <a:xfrm>
            <a:off x="5429250" y="5872502"/>
            <a:ext cx="3429000" cy="32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531" dirty="0">
                <a:latin typeface="Arial" panose="020B0604020202020204" pitchFamily="34" charset="0"/>
              </a:rPr>
              <a:t>  </a:t>
            </a:r>
          </a:p>
        </p:txBody>
      </p:sp>
      <p:sp>
        <p:nvSpPr>
          <p:cNvPr id="4" name="TextBox 3"/>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smtClean="0"/>
              <a:t>Tape </a:t>
            </a:r>
            <a:r>
              <a:rPr lang="en-GB" sz="1531" dirty="0" smtClean="0">
                <a:hlinkClick r:id="rId3"/>
              </a:rPr>
              <a:t>Installation</a:t>
            </a:r>
            <a:r>
              <a:rPr lang="en-GB" sz="1531" dirty="0" smtClean="0"/>
              <a:t> at the </a:t>
            </a:r>
            <a:r>
              <a:rPr lang="en-GB" sz="1531" dirty="0" err="1" smtClean="0"/>
              <a:t>Wexner</a:t>
            </a:r>
            <a:r>
              <a:rPr lang="en-GB" sz="1531" dirty="0" smtClean="0"/>
              <a:t> Centre for the Arts, by Megan </a:t>
            </a:r>
            <a:r>
              <a:rPr lang="en-GB" sz="1531" dirty="0" err="1" smtClean="0"/>
              <a:t>Geckler</a:t>
            </a:r>
            <a:endParaRPr lang="en-GB" sz="1531" dirty="0"/>
          </a:p>
        </p:txBody>
      </p:sp>
    </p:spTree>
    <p:extLst>
      <p:ext uri="{BB962C8B-B14F-4D97-AF65-F5344CB8AC3E}">
        <p14:creationId xmlns:p14="http://schemas.microsoft.com/office/powerpoint/2010/main" val="1970183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smtClean="0">
                <a:hlinkClick r:id="rId2"/>
              </a:rPr>
              <a:t>Twisted bridge</a:t>
            </a:r>
            <a:r>
              <a:rPr lang="en-GB" sz="1531" dirty="0" smtClean="0"/>
              <a:t>, Vlaardingen, Netherlands</a:t>
            </a:r>
            <a:endParaRPr lang="en-GB" sz="1531" dirty="0"/>
          </a:p>
        </p:txBody>
      </p:sp>
      <p:pic>
        <p:nvPicPr>
          <p:cNvPr id="1030" name="Picture 6" descr="http://www.west8.nl/images/dbase/24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4295"/>
            <a:ext cx="9144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3 mi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605051" y="1285200"/>
            <a:ext cx="3847500" cy="33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535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bs.twimg.com/media/Bm5cL7zIQAA1d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740" y="0"/>
            <a:ext cx="51093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smtClean="0"/>
              <a:t>Bridge of Aspirations, Floral Street, London.  Photo: Clarissa Grandi</a:t>
            </a:r>
            <a:endParaRPr lang="en-GB" sz="1531" dirty="0"/>
          </a:p>
        </p:txBody>
      </p:sp>
    </p:spTree>
    <p:extLst>
      <p:ext uri="{BB962C8B-B14F-4D97-AF65-F5344CB8AC3E}">
        <p14:creationId xmlns:p14="http://schemas.microsoft.com/office/powerpoint/2010/main" val="3499864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Bef>
                <a:spcPct val="50000"/>
              </a:spcBef>
            </a:pPr>
            <a:r>
              <a:rPr lang="en-GB" altLang="en-US" sz="1531" dirty="0" smtClean="0">
                <a:latin typeface="Arial" panose="020B0604020202020204" pitchFamily="34" charset="0"/>
              </a:rPr>
              <a:t>High Trestle Trail Bridge, Iowa. </a:t>
            </a:r>
            <a:r>
              <a:rPr lang="en-GB" altLang="en-US" sz="1531" dirty="0" smtClean="0">
                <a:latin typeface="Arial" panose="020B0604020202020204" pitchFamily="34" charset="0"/>
                <a:hlinkClick r:id="rId2"/>
              </a:rPr>
              <a:t>Photo</a:t>
            </a:r>
            <a:r>
              <a:rPr lang="en-GB" altLang="en-US" sz="1531" dirty="0" smtClean="0">
                <a:latin typeface="Arial" panose="020B0604020202020204" pitchFamily="34" charset="0"/>
              </a:rPr>
              <a:t> by Tony Webster</a:t>
            </a:r>
            <a:endParaRPr lang="en-GB" altLang="en-US" sz="1531" dirty="0">
              <a:latin typeface="Arial" panose="020B0604020202020204" pitchFamily="34" charset="0"/>
            </a:endParaRPr>
          </a:p>
        </p:txBody>
      </p:sp>
      <p:pic>
        <p:nvPicPr>
          <p:cNvPr id="53250" name="Picture 2" descr="https://c2.staticflickr.com/2/1716/24189845989_b5ab157f60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7" y="480917"/>
            <a:ext cx="8160586" cy="544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024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819" y="436858"/>
            <a:ext cx="5999221" cy="5659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9435" y="6245817"/>
            <a:ext cx="8483990" cy="33855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Bef>
                <a:spcPct val="50000"/>
              </a:spcBef>
            </a:pPr>
            <a:r>
              <a:rPr lang="en-GB" altLang="en-US" sz="1600" dirty="0" smtClean="0">
                <a:latin typeface="Arial" panose="020B0604020202020204" pitchFamily="34" charset="0"/>
              </a:rPr>
              <a:t>“Logo”, </a:t>
            </a:r>
            <a:r>
              <a:rPr lang="en-GB" altLang="en-US" sz="1600" dirty="0" smtClean="0">
                <a:latin typeface="Arial" panose="020B0604020202020204" pitchFamily="34" charset="0"/>
                <a:hlinkClick r:id="rId3"/>
              </a:rPr>
              <a:t>3D printed artwork </a:t>
            </a:r>
            <a:r>
              <a:rPr lang="en-GB" altLang="en-US" sz="1600" dirty="0" smtClean="0">
                <a:latin typeface="Arial" panose="020B0604020202020204" pitchFamily="34" charset="0"/>
              </a:rPr>
              <a:t>by Manuel Diaz </a:t>
            </a:r>
            <a:r>
              <a:rPr lang="en-GB" altLang="en-US" sz="1600" dirty="0" err="1" smtClean="0">
                <a:latin typeface="Arial" panose="020B0604020202020204" pitchFamily="34" charset="0"/>
              </a:rPr>
              <a:t>Regueiro</a:t>
            </a:r>
            <a:r>
              <a:rPr lang="en-GB" altLang="en-US" sz="1600" dirty="0" smtClean="0">
                <a:latin typeface="Arial" panose="020B0604020202020204" pitchFamily="34" charset="0"/>
              </a:rPr>
              <a:t> </a:t>
            </a:r>
            <a:endParaRPr lang="en-GB" altLang="en-US" sz="1600" dirty="0">
              <a:latin typeface="Arial" panose="020B0604020202020204" pitchFamily="34" charset="0"/>
            </a:endParaRPr>
          </a:p>
        </p:txBody>
      </p:sp>
    </p:spTree>
    <p:extLst>
      <p:ext uri="{BB962C8B-B14F-4D97-AF65-F5344CB8AC3E}">
        <p14:creationId xmlns:p14="http://schemas.microsoft.com/office/powerpoint/2010/main" val="719302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ww2.hdnux.com/photos/11/11/37/2398149/7/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332" y="0"/>
            <a:ext cx="51501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err="1"/>
              <a:t>Icosaspirale</a:t>
            </a:r>
            <a:r>
              <a:rPr lang="en-GB" sz="1531" dirty="0"/>
              <a:t>, by Charles </a:t>
            </a:r>
            <a:r>
              <a:rPr lang="en-GB" sz="1531" dirty="0" smtClean="0"/>
              <a:t>Perry. </a:t>
            </a:r>
            <a:r>
              <a:rPr lang="en-GB" sz="1531" dirty="0" smtClean="0">
                <a:hlinkClick r:id="rId3"/>
              </a:rPr>
              <a:t>Photo</a:t>
            </a:r>
            <a:r>
              <a:rPr lang="en-GB" sz="1531" dirty="0" smtClean="0"/>
              <a:t> </a:t>
            </a:r>
            <a:r>
              <a:rPr lang="en-GB" sz="1531" dirty="0"/>
              <a:t>by John King</a:t>
            </a:r>
          </a:p>
        </p:txBody>
      </p:sp>
    </p:spTree>
    <p:extLst>
      <p:ext uri="{BB962C8B-B14F-4D97-AF65-F5344CB8AC3E}">
        <p14:creationId xmlns:p14="http://schemas.microsoft.com/office/powerpoint/2010/main" val="3090467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9435" y="6245817"/>
            <a:ext cx="8483990" cy="33855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eaLnBrk="0" hangingPunct="0"/>
            <a:r>
              <a:rPr lang="en-US" altLang="en-US" sz="1600" dirty="0" smtClean="0">
                <a:latin typeface="Arial" panose="020B0604020202020204" pitchFamily="34" charset="0"/>
              </a:rPr>
              <a:t>Curve of pursuit crop circle. </a:t>
            </a:r>
            <a:r>
              <a:rPr lang="en-US" altLang="en-US" sz="1600" dirty="0" err="1" smtClean="0">
                <a:latin typeface="Arial" panose="020B0604020202020204" pitchFamily="34" charset="0"/>
              </a:rPr>
              <a:t>Desenberg</a:t>
            </a:r>
            <a:r>
              <a:rPr lang="en-US" altLang="en-US" sz="1600" dirty="0" smtClean="0">
                <a:latin typeface="Arial" panose="020B0604020202020204" pitchFamily="34" charset="0"/>
              </a:rPr>
              <a:t>, Germany August 2001 </a:t>
            </a:r>
            <a:endParaRPr lang="en-US" altLang="en-US" sz="1600" dirty="0">
              <a:latin typeface="Arial" panose="020B0604020202020204" pitchFamily="34" charset="0"/>
            </a:endParaRPr>
          </a:p>
        </p:txBody>
      </p:sp>
      <p:sp>
        <p:nvSpPr>
          <p:cNvPr id="2" name="TextBox 1"/>
          <p:cNvSpPr txBox="1"/>
          <p:nvPr/>
        </p:nvSpPr>
        <p:spPr>
          <a:xfrm>
            <a:off x="112295" y="1315453"/>
            <a:ext cx="8701130" cy="2308324"/>
          </a:xfrm>
          <a:prstGeom prst="rect">
            <a:avLst/>
          </a:prstGeom>
          <a:noFill/>
        </p:spPr>
        <p:txBody>
          <a:bodyPr wrap="square" rtlCol="0">
            <a:spAutoFit/>
          </a:bodyPr>
          <a:lstStyle/>
          <a:p>
            <a:pPr algn="ctr"/>
            <a:r>
              <a:rPr lang="en-GB" sz="7200" dirty="0" smtClean="0"/>
              <a:t>Even aliens know about them!</a:t>
            </a:r>
            <a:endParaRPr lang="en-GB" sz="7200" dirty="0"/>
          </a:p>
        </p:txBody>
      </p:sp>
      <p:pic>
        <p:nvPicPr>
          <p:cNvPr id="52226" name="Picture 2" descr="http://www.hypermaths.org/cropcircles/chapter4/cur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596" y="150228"/>
            <a:ext cx="7175667" cy="571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39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5000"/>
                                        <p:tgtEl>
                                          <p:spTgt spid="522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6"/>
          <p:cNvGrpSpPr>
            <a:grpSpLocks/>
          </p:cNvGrpSpPr>
          <p:nvPr/>
        </p:nvGrpSpPr>
        <p:grpSpPr bwMode="auto">
          <a:xfrm>
            <a:off x="3146400" y="961200"/>
            <a:ext cx="3121200" cy="3121200"/>
            <a:chOff x="3403600" y="1130300"/>
            <a:chExt cx="3670301" cy="3670301"/>
          </a:xfrm>
        </p:grpSpPr>
        <p:sp>
          <p:nvSpPr>
            <p:cNvPr id="2" name="Freeform 1"/>
            <p:cNvSpPr/>
            <p:nvPr/>
          </p:nvSpPr>
          <p:spPr>
            <a:xfrm>
              <a:off x="3403600" y="1130300"/>
              <a:ext cx="3670301" cy="3670301"/>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3" name="Straight Connector 2"/>
            <p:cNvCxnSpPr/>
            <p:nvPr/>
          </p:nvCxnSpPr>
          <p:spPr>
            <a:xfrm>
              <a:off x="6604001"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3873500" y="4737101"/>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7010401" y="4318001"/>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29000" y="1612900"/>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sp>
        <p:nvSpPr>
          <p:cNvPr id="28675" name="TextBox 7"/>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Start by drawing a regular polygon.</a:t>
            </a:r>
          </a:p>
        </p:txBody>
      </p:sp>
      <p:sp>
        <p:nvSpPr>
          <p:cNvPr id="9" name="TextBox 8"/>
          <p:cNvSpPr txBox="1">
            <a:spLocks noChangeArrowheads="1"/>
          </p:cNvSpPr>
          <p:nvPr/>
        </p:nvSpPr>
        <p:spPr bwMode="auto">
          <a:xfrm>
            <a:off x="805500" y="5190751"/>
            <a:ext cx="7654500" cy="10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Make 4 small marks the same distance in from each side...</a:t>
            </a:r>
          </a:p>
        </p:txBody>
      </p:sp>
    </p:spTree>
    <p:custDataLst>
      <p:tags r:id="rId1"/>
    </p:custDataLst>
    <p:extLst>
      <p:ext uri="{BB962C8B-B14F-4D97-AF65-F5344CB8AC3E}">
        <p14:creationId xmlns:p14="http://schemas.microsoft.com/office/powerpoint/2010/main" val="4195629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9"/>
          <p:cNvGrpSpPr>
            <a:grpSpLocks/>
          </p:cNvGrpSpPr>
          <p:nvPr/>
        </p:nvGrpSpPr>
        <p:grpSpPr bwMode="auto">
          <a:xfrm>
            <a:off x="3146400" y="961200"/>
            <a:ext cx="3126600" cy="3121200"/>
            <a:chOff x="3403600" y="1130300"/>
            <a:chExt cx="3676664" cy="3670300"/>
          </a:xfrm>
        </p:grpSpPr>
        <p:grpSp>
          <p:nvGrpSpPr>
            <p:cNvPr id="29700" name="Group 6"/>
            <p:cNvGrpSpPr>
              <a:grpSpLocks/>
            </p:cNvGrpSpPr>
            <p:nvPr/>
          </p:nvGrpSpPr>
          <p:grpSpPr bwMode="auto">
            <a:xfrm>
              <a:off x="3403600" y="1130300"/>
              <a:ext cx="3670300" cy="3670300"/>
              <a:chOff x="3403600" y="1130300"/>
              <a:chExt cx="3670301" cy="3670301"/>
            </a:xfrm>
          </p:grpSpPr>
          <p:sp>
            <p:nvSpPr>
              <p:cNvPr id="3" name="Freeform 2"/>
              <p:cNvSpPr/>
              <p:nvPr/>
            </p:nvSpPr>
            <p:spPr>
              <a:xfrm>
                <a:off x="3403600" y="1130300"/>
                <a:ext cx="3670315" cy="3670301"/>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4" name="Straight Connector 3"/>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873502" y="4737101"/>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10415" y="4318001"/>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1612900"/>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9" name="Straight Connector 8"/>
            <p:cNvCxnSpPr/>
            <p:nvPr/>
          </p:nvCxnSpPr>
          <p:spPr>
            <a:xfrm rot="16200000" flipV="1">
              <a:off x="5258607" y="2496343"/>
              <a:ext cx="3143250"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699" name="TextBox 9"/>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then join the marks up...</a:t>
            </a:r>
          </a:p>
        </p:txBody>
      </p:sp>
    </p:spTree>
    <p:custDataLst>
      <p:tags r:id="rId1"/>
    </p:custDataLst>
    <p:extLst>
      <p:ext uri="{BB962C8B-B14F-4D97-AF65-F5344CB8AC3E}">
        <p14:creationId xmlns:p14="http://schemas.microsoft.com/office/powerpoint/2010/main" val="671927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1"/>
          <p:cNvGrpSpPr>
            <a:grpSpLocks/>
          </p:cNvGrpSpPr>
          <p:nvPr/>
        </p:nvGrpSpPr>
        <p:grpSpPr bwMode="auto">
          <a:xfrm>
            <a:off x="3146400" y="961200"/>
            <a:ext cx="3126600" cy="3121200"/>
            <a:chOff x="3403600" y="1130300"/>
            <a:chExt cx="3676664" cy="3670300"/>
          </a:xfrm>
        </p:grpSpPr>
        <p:grpSp>
          <p:nvGrpSpPr>
            <p:cNvPr id="30724" name="Group 6"/>
            <p:cNvGrpSpPr>
              <a:grpSpLocks/>
            </p:cNvGrpSpPr>
            <p:nvPr/>
          </p:nvGrpSpPr>
          <p:grpSpPr bwMode="auto">
            <a:xfrm>
              <a:off x="3403600" y="1130300"/>
              <a:ext cx="3670300" cy="3670300"/>
              <a:chOff x="3403600" y="1130300"/>
              <a:chExt cx="3670301" cy="3670301"/>
            </a:xfrm>
          </p:grpSpPr>
          <p:sp>
            <p:nvSpPr>
              <p:cNvPr id="3" name="Freeform 2"/>
              <p:cNvSpPr/>
              <p:nvPr/>
            </p:nvSpPr>
            <p:spPr>
              <a:xfrm>
                <a:off x="3403600" y="1130300"/>
                <a:ext cx="3670315" cy="3670301"/>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4" name="Straight Connector 3"/>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873502" y="4737101"/>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10415" y="4318001"/>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1612900"/>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6200000" flipV="1">
              <a:off x="5258607" y="2496343"/>
              <a:ext cx="3143250"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36938" y="1174750"/>
              <a:ext cx="3143262" cy="42862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23" name="TextBox 11"/>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then join the marks up...</a:t>
            </a:r>
          </a:p>
        </p:txBody>
      </p:sp>
    </p:spTree>
    <p:custDataLst>
      <p:tags r:id="rId1"/>
    </p:custDataLst>
    <p:extLst>
      <p:ext uri="{BB962C8B-B14F-4D97-AF65-F5344CB8AC3E}">
        <p14:creationId xmlns:p14="http://schemas.microsoft.com/office/powerpoint/2010/main" val="36659496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0"/>
          <p:cNvGrpSpPr>
            <a:grpSpLocks/>
          </p:cNvGrpSpPr>
          <p:nvPr/>
        </p:nvGrpSpPr>
        <p:grpSpPr bwMode="auto">
          <a:xfrm>
            <a:off x="3146400" y="961201"/>
            <a:ext cx="3126600" cy="3136050"/>
            <a:chOff x="3403600" y="1130300"/>
            <a:chExt cx="3676664" cy="3687768"/>
          </a:xfrm>
        </p:grpSpPr>
        <p:grpSp>
          <p:nvGrpSpPr>
            <p:cNvPr id="31748" name="Group 6"/>
            <p:cNvGrpSpPr>
              <a:grpSpLocks/>
            </p:cNvGrpSpPr>
            <p:nvPr/>
          </p:nvGrpSpPr>
          <p:grpSpPr bwMode="auto">
            <a:xfrm>
              <a:off x="3403600" y="1130300"/>
              <a:ext cx="3670300" cy="3670300"/>
              <a:chOff x="3403600" y="1130300"/>
              <a:chExt cx="3670301" cy="3670301"/>
            </a:xfrm>
          </p:grpSpPr>
          <p:sp>
            <p:nvSpPr>
              <p:cNvPr id="3"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4" name="Straight Connector 3"/>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747" name="TextBox 12"/>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then join the marks up...</a:t>
            </a:r>
          </a:p>
        </p:txBody>
      </p:sp>
    </p:spTree>
    <p:custDataLst>
      <p:tags r:id="rId1"/>
    </p:custDataLst>
    <p:extLst>
      <p:ext uri="{BB962C8B-B14F-4D97-AF65-F5344CB8AC3E}">
        <p14:creationId xmlns:p14="http://schemas.microsoft.com/office/powerpoint/2010/main" val="3469359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3"/>
          <p:cNvGrpSpPr>
            <a:grpSpLocks/>
          </p:cNvGrpSpPr>
          <p:nvPr/>
        </p:nvGrpSpPr>
        <p:grpSpPr bwMode="auto">
          <a:xfrm>
            <a:off x="3146400" y="961201"/>
            <a:ext cx="3126600" cy="3136050"/>
            <a:chOff x="3403600" y="1130300"/>
            <a:chExt cx="3676664" cy="3687768"/>
          </a:xfrm>
        </p:grpSpPr>
        <p:grpSp>
          <p:nvGrpSpPr>
            <p:cNvPr id="32773" name="Group 6"/>
            <p:cNvGrpSpPr>
              <a:grpSpLocks/>
            </p:cNvGrpSpPr>
            <p:nvPr/>
          </p:nvGrpSpPr>
          <p:grpSpPr bwMode="auto">
            <a:xfrm>
              <a:off x="3403600" y="1130300"/>
              <a:ext cx="3670300" cy="3670300"/>
              <a:chOff x="3403600" y="1130300"/>
              <a:chExt cx="3670301" cy="3670301"/>
            </a:xfrm>
          </p:grpSpPr>
          <p:sp>
            <p:nvSpPr>
              <p:cNvPr id="3"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4" name="Straight Connector 3"/>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771" name="TextBox 13"/>
          <p:cNvSpPr txBox="1">
            <a:spLocks noChangeArrowheads="1"/>
          </p:cNvSpPr>
          <p:nvPr/>
        </p:nvSpPr>
        <p:spPr bwMode="auto">
          <a:xfrm>
            <a:off x="805500" y="5190751"/>
            <a:ext cx="7654500" cy="10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to make a smaller polygon within the larger one.</a:t>
            </a:r>
          </a:p>
        </p:txBody>
      </p:sp>
      <p:sp>
        <p:nvSpPr>
          <p:cNvPr id="32772" name="TextBox 14"/>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then join the marks up...</a:t>
            </a:r>
          </a:p>
        </p:txBody>
      </p:sp>
    </p:spTree>
    <p:custDataLst>
      <p:tags r:id="rId1"/>
    </p:custDataLst>
    <p:extLst>
      <p:ext uri="{BB962C8B-B14F-4D97-AF65-F5344CB8AC3E}">
        <p14:creationId xmlns:p14="http://schemas.microsoft.com/office/powerpoint/2010/main" val="3008348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4 mic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2950" y="689850"/>
            <a:ext cx="2143800" cy="21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5 mi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63204">
            <a:off x="3388051" y="884250"/>
            <a:ext cx="2236950" cy="21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6 mic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5751" y="712801"/>
            <a:ext cx="2465100" cy="21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1"/>
          <p:cNvSpPr>
            <a:spLocks noChangeArrowheads="1"/>
          </p:cNvSpPr>
          <p:nvPr/>
        </p:nvSpPr>
        <p:spPr bwMode="auto">
          <a:xfrm>
            <a:off x="346500" y="6185700"/>
            <a:ext cx="8344350" cy="56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531" dirty="0" err="1">
                <a:solidFill>
                  <a:srgbClr val="00CCCC"/>
                </a:solidFill>
                <a:hlinkClick r:id="rId5"/>
              </a:rPr>
              <a:t>Weisstein</a:t>
            </a:r>
            <a:r>
              <a:rPr lang="en-GB" altLang="en-US" sz="1531" dirty="0">
                <a:solidFill>
                  <a:srgbClr val="00CCCC"/>
                </a:solidFill>
                <a:hlinkClick r:id="rId5"/>
              </a:rPr>
              <a:t>, Eric W.</a:t>
            </a:r>
            <a:r>
              <a:rPr lang="en-GB" altLang="en-US" sz="1531" dirty="0">
                <a:solidFill>
                  <a:srgbClr val="000000"/>
                </a:solidFill>
              </a:rPr>
              <a:t> "Mice Problem." From </a:t>
            </a:r>
            <a:r>
              <a:rPr lang="en-GB" altLang="en-US" sz="1531" i="1" dirty="0" err="1">
                <a:solidFill>
                  <a:srgbClr val="006699"/>
                </a:solidFill>
                <a:hlinkClick r:id="rId6"/>
              </a:rPr>
              <a:t>MathWorld</a:t>
            </a:r>
            <a:r>
              <a:rPr lang="en-GB" altLang="en-US" sz="1531" dirty="0">
                <a:solidFill>
                  <a:srgbClr val="000000"/>
                </a:solidFill>
              </a:rPr>
              <a:t>--A Wolfram Web Resource. </a:t>
            </a:r>
            <a:r>
              <a:rPr lang="en-GB" altLang="en-US" sz="1531" dirty="0">
                <a:solidFill>
                  <a:srgbClr val="006699"/>
                </a:solidFill>
                <a:hlinkClick r:id="rId7"/>
              </a:rPr>
              <a:t>http://mathworld.wolfram.com/MiceProblem.html</a:t>
            </a:r>
            <a:endParaRPr lang="en-GB" altLang="en-US" sz="1531" dirty="0"/>
          </a:p>
        </p:txBody>
      </p:sp>
      <p:sp>
        <p:nvSpPr>
          <p:cNvPr id="3" name="TextBox 2"/>
          <p:cNvSpPr txBox="1">
            <a:spLocks noChangeArrowheads="1"/>
          </p:cNvSpPr>
          <p:nvPr/>
        </p:nvSpPr>
        <p:spPr bwMode="auto">
          <a:xfrm>
            <a:off x="346500" y="3199500"/>
            <a:ext cx="8545500" cy="244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061" dirty="0"/>
              <a:t>The curves made by the bugs’ tracks are called ‘whirls’.</a:t>
            </a:r>
          </a:p>
          <a:p>
            <a:pPr eaLnBrk="1" hangingPunct="1"/>
            <a:endParaRPr lang="en-GB" altLang="en-US" sz="3061" dirty="0"/>
          </a:p>
          <a:p>
            <a:pPr eaLnBrk="1" hangingPunct="1"/>
            <a:r>
              <a:rPr lang="en-GB" altLang="en-US" sz="3061" dirty="0"/>
              <a:t>If we plotted the bugs’ ‘sightlines’ at regular intervals, what might the results </a:t>
            </a:r>
            <a:r>
              <a:rPr lang="en-GB" altLang="en-US" sz="3061" dirty="0" smtClean="0"/>
              <a:t>look like?</a:t>
            </a:r>
            <a:endParaRPr lang="en-GB" altLang="en-US" sz="3061" dirty="0"/>
          </a:p>
        </p:txBody>
      </p:sp>
    </p:spTree>
    <p:extLst>
      <p:ext uri="{BB962C8B-B14F-4D97-AF65-F5344CB8AC3E}">
        <p14:creationId xmlns:p14="http://schemas.microsoft.com/office/powerpoint/2010/main" val="3471426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6"/>
          <p:cNvGrpSpPr>
            <a:grpSpLocks/>
          </p:cNvGrpSpPr>
          <p:nvPr/>
        </p:nvGrpSpPr>
        <p:grpSpPr bwMode="auto">
          <a:xfrm>
            <a:off x="3146400" y="961201"/>
            <a:ext cx="3126600" cy="3136050"/>
            <a:chOff x="3403600" y="1130300"/>
            <a:chExt cx="3676664" cy="3687768"/>
          </a:xfrm>
        </p:grpSpPr>
        <p:grpSp>
          <p:nvGrpSpPr>
            <p:cNvPr id="33796" name="Group 6"/>
            <p:cNvGrpSpPr>
              <a:grpSpLocks/>
            </p:cNvGrpSpPr>
            <p:nvPr/>
          </p:nvGrpSpPr>
          <p:grpSpPr bwMode="auto">
            <a:xfrm>
              <a:off x="3403600" y="1130300"/>
              <a:ext cx="3670300" cy="3670300"/>
              <a:chOff x="3403600" y="1130300"/>
              <a:chExt cx="3670301" cy="3670301"/>
            </a:xfrm>
          </p:grpSpPr>
          <p:sp>
            <p:nvSpPr>
              <p:cNvPr id="3"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4" name="Straight Connector 3"/>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3" name="Rectangle 12"/>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5" name="Rectangle 14"/>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6" name="Rectangle 15"/>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sp>
        <p:nvSpPr>
          <p:cNvPr id="33795" name="TextBox 17"/>
          <p:cNvSpPr txBox="1">
            <a:spLocks noChangeArrowheads="1"/>
          </p:cNvSpPr>
          <p:nvPr/>
        </p:nvSpPr>
        <p:spPr bwMode="auto">
          <a:xfrm>
            <a:off x="805500" y="4522500"/>
            <a:ext cx="7654500" cy="15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again, make 4 small marks the same distance from each side of the new polygon...</a:t>
            </a:r>
          </a:p>
        </p:txBody>
      </p:sp>
    </p:spTree>
    <p:custDataLst>
      <p:tags r:id="rId1"/>
    </p:custDataLst>
    <p:extLst>
      <p:ext uri="{BB962C8B-B14F-4D97-AF65-F5344CB8AC3E}">
        <p14:creationId xmlns:p14="http://schemas.microsoft.com/office/powerpoint/2010/main" val="1595540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19"/>
          <p:cNvGrpSpPr>
            <a:grpSpLocks/>
          </p:cNvGrpSpPr>
          <p:nvPr/>
        </p:nvGrpSpPr>
        <p:grpSpPr bwMode="auto">
          <a:xfrm>
            <a:off x="3146400" y="961201"/>
            <a:ext cx="3126600" cy="3136050"/>
            <a:chOff x="3403600" y="1130300"/>
            <a:chExt cx="3676664" cy="3687768"/>
          </a:xfrm>
        </p:grpSpPr>
        <p:grpSp>
          <p:nvGrpSpPr>
            <p:cNvPr id="34820" name="Group 1"/>
            <p:cNvGrpSpPr>
              <a:grpSpLocks/>
            </p:cNvGrpSpPr>
            <p:nvPr/>
          </p:nvGrpSpPr>
          <p:grpSpPr bwMode="auto">
            <a:xfrm>
              <a:off x="3403600" y="1130300"/>
              <a:ext cx="3676664" cy="3687768"/>
              <a:chOff x="3403600" y="1130300"/>
              <a:chExt cx="3676664" cy="3687768"/>
            </a:xfrm>
          </p:grpSpPr>
          <p:grpSp>
            <p:nvGrpSpPr>
              <p:cNvPr id="34822"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819" name="TextBox 18"/>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join the marks up...</a:t>
            </a:r>
          </a:p>
        </p:txBody>
      </p:sp>
    </p:spTree>
    <p:custDataLst>
      <p:tags r:id="rId1"/>
    </p:custDataLst>
    <p:extLst>
      <p:ext uri="{BB962C8B-B14F-4D97-AF65-F5344CB8AC3E}">
        <p14:creationId xmlns:p14="http://schemas.microsoft.com/office/powerpoint/2010/main" val="2029885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0"/>
          <p:cNvGrpSpPr>
            <a:grpSpLocks/>
          </p:cNvGrpSpPr>
          <p:nvPr/>
        </p:nvGrpSpPr>
        <p:grpSpPr bwMode="auto">
          <a:xfrm>
            <a:off x="3146400" y="961201"/>
            <a:ext cx="3126600" cy="3136050"/>
            <a:chOff x="3403600" y="1130300"/>
            <a:chExt cx="3676664" cy="3687768"/>
          </a:xfrm>
        </p:grpSpPr>
        <p:grpSp>
          <p:nvGrpSpPr>
            <p:cNvPr id="35844" name="Group 1"/>
            <p:cNvGrpSpPr>
              <a:grpSpLocks/>
            </p:cNvGrpSpPr>
            <p:nvPr/>
          </p:nvGrpSpPr>
          <p:grpSpPr bwMode="auto">
            <a:xfrm>
              <a:off x="3403600" y="1130300"/>
              <a:ext cx="3676664" cy="3687768"/>
              <a:chOff x="3403600" y="1130300"/>
              <a:chExt cx="3676664" cy="3687768"/>
            </a:xfrm>
          </p:grpSpPr>
          <p:grpSp>
            <p:nvGrpSpPr>
              <p:cNvPr id="35847"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843" name="TextBox 20"/>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join the marks up...</a:t>
            </a:r>
          </a:p>
        </p:txBody>
      </p:sp>
    </p:spTree>
    <p:custDataLst>
      <p:tags r:id="rId1"/>
    </p:custDataLst>
    <p:extLst>
      <p:ext uri="{BB962C8B-B14F-4D97-AF65-F5344CB8AC3E}">
        <p14:creationId xmlns:p14="http://schemas.microsoft.com/office/powerpoint/2010/main" val="4286738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1"/>
          <p:cNvGrpSpPr>
            <a:grpSpLocks/>
          </p:cNvGrpSpPr>
          <p:nvPr/>
        </p:nvGrpSpPr>
        <p:grpSpPr bwMode="auto">
          <a:xfrm>
            <a:off x="3146400" y="961201"/>
            <a:ext cx="3126600" cy="3136050"/>
            <a:chOff x="3403600" y="1130300"/>
            <a:chExt cx="3676664" cy="3687768"/>
          </a:xfrm>
        </p:grpSpPr>
        <p:grpSp>
          <p:nvGrpSpPr>
            <p:cNvPr id="36868" name="Group 1"/>
            <p:cNvGrpSpPr>
              <a:grpSpLocks/>
            </p:cNvGrpSpPr>
            <p:nvPr/>
          </p:nvGrpSpPr>
          <p:grpSpPr bwMode="auto">
            <a:xfrm>
              <a:off x="3403600" y="1130300"/>
              <a:ext cx="3676664" cy="3687768"/>
              <a:chOff x="3403600" y="1130300"/>
              <a:chExt cx="3676664" cy="3687768"/>
            </a:xfrm>
          </p:grpSpPr>
          <p:grpSp>
            <p:nvGrpSpPr>
              <p:cNvPr id="36872"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867" name="TextBox 21"/>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join the marks up...</a:t>
            </a:r>
          </a:p>
        </p:txBody>
      </p:sp>
    </p:spTree>
    <p:custDataLst>
      <p:tags r:id="rId1"/>
    </p:custDataLst>
    <p:extLst>
      <p:ext uri="{BB962C8B-B14F-4D97-AF65-F5344CB8AC3E}">
        <p14:creationId xmlns:p14="http://schemas.microsoft.com/office/powerpoint/2010/main" val="36493347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6"/>
          <p:cNvGrpSpPr>
            <a:grpSpLocks/>
          </p:cNvGrpSpPr>
          <p:nvPr/>
        </p:nvGrpSpPr>
        <p:grpSpPr bwMode="auto">
          <a:xfrm>
            <a:off x="3146400" y="961201"/>
            <a:ext cx="3126600" cy="3136050"/>
            <a:chOff x="3403600" y="1130300"/>
            <a:chExt cx="3676664" cy="3687768"/>
          </a:xfrm>
        </p:grpSpPr>
        <p:grpSp>
          <p:nvGrpSpPr>
            <p:cNvPr id="37893" name="Group 1"/>
            <p:cNvGrpSpPr>
              <a:grpSpLocks/>
            </p:cNvGrpSpPr>
            <p:nvPr/>
          </p:nvGrpSpPr>
          <p:grpSpPr bwMode="auto">
            <a:xfrm>
              <a:off x="3403600" y="1130300"/>
              <a:ext cx="3676664" cy="3687768"/>
              <a:chOff x="3403600" y="1130300"/>
              <a:chExt cx="3676664" cy="3687768"/>
            </a:xfrm>
          </p:grpSpPr>
          <p:grpSp>
            <p:nvGrpSpPr>
              <p:cNvPr id="37898"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 idx="2"/>
            </p:cNvCxnSpPr>
            <p:nvPr/>
          </p:nvCxnSpPr>
          <p:spPr>
            <a:xfrm flipV="1">
              <a:off x="4340229" y="3889379"/>
              <a:ext cx="2619385" cy="8207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891" name="TextBox 21"/>
          <p:cNvSpPr txBox="1">
            <a:spLocks noChangeArrowheads="1"/>
          </p:cNvSpPr>
          <p:nvPr/>
        </p:nvSpPr>
        <p:spPr bwMode="auto">
          <a:xfrm>
            <a:off x="805500" y="5190751"/>
            <a:ext cx="7654500" cy="10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to make a smaller polygon within the larger one.</a:t>
            </a:r>
          </a:p>
        </p:txBody>
      </p:sp>
      <p:sp>
        <p:nvSpPr>
          <p:cNvPr id="37892" name="TextBox 23"/>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join the marks up...</a:t>
            </a:r>
          </a:p>
        </p:txBody>
      </p:sp>
    </p:spTree>
    <p:custDataLst>
      <p:tags r:id="rId1"/>
    </p:custDataLst>
    <p:extLst>
      <p:ext uri="{BB962C8B-B14F-4D97-AF65-F5344CB8AC3E}">
        <p14:creationId xmlns:p14="http://schemas.microsoft.com/office/powerpoint/2010/main" val="25361310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4"/>
          <p:cNvGrpSpPr>
            <a:grpSpLocks/>
          </p:cNvGrpSpPr>
          <p:nvPr/>
        </p:nvGrpSpPr>
        <p:grpSpPr bwMode="auto">
          <a:xfrm>
            <a:off x="3146400" y="961201"/>
            <a:ext cx="3126600" cy="3136050"/>
            <a:chOff x="3403600" y="1130300"/>
            <a:chExt cx="3676664" cy="3687768"/>
          </a:xfrm>
        </p:grpSpPr>
        <p:grpSp>
          <p:nvGrpSpPr>
            <p:cNvPr id="38916" name="Group 1"/>
            <p:cNvGrpSpPr>
              <a:grpSpLocks/>
            </p:cNvGrpSpPr>
            <p:nvPr/>
          </p:nvGrpSpPr>
          <p:grpSpPr bwMode="auto">
            <a:xfrm>
              <a:off x="3403600" y="1130300"/>
              <a:ext cx="3676664" cy="3687768"/>
              <a:chOff x="3403600" y="1130300"/>
              <a:chExt cx="3676664" cy="3687768"/>
            </a:xfrm>
          </p:grpSpPr>
          <p:grpSp>
            <p:nvGrpSpPr>
              <p:cNvPr id="38925"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 idx="2"/>
            </p:cNvCxnSpPr>
            <p:nvPr/>
          </p:nvCxnSpPr>
          <p:spPr>
            <a:xfrm flipV="1">
              <a:off x="4340229" y="3889379"/>
              <a:ext cx="2619385" cy="8207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94255" y="4532318"/>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2" name="Rectangle 21"/>
            <p:cNvSpPr/>
            <p:nvPr/>
          </p:nvSpPr>
          <p:spPr>
            <a:xfrm>
              <a:off x="3651251" y="2532065"/>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3" name="Rectangle 22"/>
            <p:cNvSpPr/>
            <p:nvPr/>
          </p:nvSpPr>
          <p:spPr>
            <a:xfrm>
              <a:off x="5651509" y="1460500"/>
              <a:ext cx="71438"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4" name="Rectangle 23"/>
            <p:cNvSpPr/>
            <p:nvPr/>
          </p:nvSpPr>
          <p:spPr>
            <a:xfrm>
              <a:off x="6723076" y="3460753"/>
              <a:ext cx="71437"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sp>
        <p:nvSpPr>
          <p:cNvPr id="38915" name="TextBox 25"/>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And again, four small marks...</a:t>
            </a:r>
          </a:p>
        </p:txBody>
      </p:sp>
    </p:spTree>
    <p:custDataLst>
      <p:tags r:id="rId1"/>
    </p:custDataLst>
    <p:extLst>
      <p:ext uri="{BB962C8B-B14F-4D97-AF65-F5344CB8AC3E}">
        <p14:creationId xmlns:p14="http://schemas.microsoft.com/office/powerpoint/2010/main" val="4263066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9"/>
          <p:cNvGrpSpPr>
            <a:grpSpLocks/>
          </p:cNvGrpSpPr>
          <p:nvPr/>
        </p:nvGrpSpPr>
        <p:grpSpPr bwMode="auto">
          <a:xfrm>
            <a:off x="3146400" y="961201"/>
            <a:ext cx="3126600" cy="3136050"/>
            <a:chOff x="3403600" y="1130300"/>
            <a:chExt cx="3676664" cy="3687768"/>
          </a:xfrm>
        </p:grpSpPr>
        <p:grpSp>
          <p:nvGrpSpPr>
            <p:cNvPr id="39940" name="Group 1"/>
            <p:cNvGrpSpPr>
              <a:grpSpLocks/>
            </p:cNvGrpSpPr>
            <p:nvPr/>
          </p:nvGrpSpPr>
          <p:grpSpPr bwMode="auto">
            <a:xfrm>
              <a:off x="3403600" y="1130300"/>
              <a:ext cx="3676664" cy="3687768"/>
              <a:chOff x="3403600" y="1130300"/>
              <a:chExt cx="3676664" cy="3687768"/>
            </a:xfrm>
          </p:grpSpPr>
          <p:grpSp>
            <p:nvGrpSpPr>
              <p:cNvPr id="39950"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 idx="2"/>
            </p:cNvCxnSpPr>
            <p:nvPr/>
          </p:nvCxnSpPr>
          <p:spPr>
            <a:xfrm flipV="1">
              <a:off x="4340229" y="3889379"/>
              <a:ext cx="2619385" cy="8207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94255" y="4532318"/>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2" name="Rectangle 21"/>
            <p:cNvSpPr/>
            <p:nvPr/>
          </p:nvSpPr>
          <p:spPr>
            <a:xfrm>
              <a:off x="3651251" y="2532065"/>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3" name="Rectangle 22"/>
            <p:cNvSpPr/>
            <p:nvPr/>
          </p:nvSpPr>
          <p:spPr>
            <a:xfrm>
              <a:off x="5651509" y="1460500"/>
              <a:ext cx="71438"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4" name="Rectangle 23"/>
            <p:cNvSpPr/>
            <p:nvPr/>
          </p:nvSpPr>
          <p:spPr>
            <a:xfrm>
              <a:off x="6723076" y="3460753"/>
              <a:ext cx="71437"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cxnSp>
          <p:nvCxnSpPr>
            <p:cNvPr id="25" name="Straight Connector 24"/>
            <p:cNvCxnSpPr>
              <a:stCxn id="23" idx="0"/>
              <a:endCxn id="24" idx="1"/>
            </p:cNvCxnSpPr>
            <p:nvPr/>
          </p:nvCxnSpPr>
          <p:spPr>
            <a:xfrm rot="16200000" flipH="1">
              <a:off x="5193515" y="1953419"/>
              <a:ext cx="2022478" cy="10366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939" name="TextBox 26"/>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join them up...</a:t>
            </a:r>
          </a:p>
        </p:txBody>
      </p:sp>
    </p:spTree>
    <p:custDataLst>
      <p:tags r:id="rId1"/>
    </p:custDataLst>
    <p:extLst>
      <p:ext uri="{BB962C8B-B14F-4D97-AF65-F5344CB8AC3E}">
        <p14:creationId xmlns:p14="http://schemas.microsoft.com/office/powerpoint/2010/main" val="1452948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9"/>
          <p:cNvGrpSpPr>
            <a:grpSpLocks/>
          </p:cNvGrpSpPr>
          <p:nvPr/>
        </p:nvGrpSpPr>
        <p:grpSpPr bwMode="auto">
          <a:xfrm>
            <a:off x="3146400" y="961201"/>
            <a:ext cx="3126600" cy="3136050"/>
            <a:chOff x="3403600" y="1130300"/>
            <a:chExt cx="3676664" cy="3687768"/>
          </a:xfrm>
        </p:grpSpPr>
        <p:grpSp>
          <p:nvGrpSpPr>
            <p:cNvPr id="40964" name="Group 1"/>
            <p:cNvGrpSpPr>
              <a:grpSpLocks/>
            </p:cNvGrpSpPr>
            <p:nvPr/>
          </p:nvGrpSpPr>
          <p:grpSpPr bwMode="auto">
            <a:xfrm>
              <a:off x="3403600" y="1130300"/>
              <a:ext cx="3676664" cy="3687768"/>
              <a:chOff x="3403600" y="1130300"/>
              <a:chExt cx="3676664" cy="3687768"/>
            </a:xfrm>
          </p:grpSpPr>
          <p:grpSp>
            <p:nvGrpSpPr>
              <p:cNvPr id="40975"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 idx="2"/>
            </p:cNvCxnSpPr>
            <p:nvPr/>
          </p:nvCxnSpPr>
          <p:spPr>
            <a:xfrm flipV="1">
              <a:off x="4340229" y="3889379"/>
              <a:ext cx="2619385" cy="8207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94255" y="4532318"/>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2" name="Rectangle 21"/>
            <p:cNvSpPr/>
            <p:nvPr/>
          </p:nvSpPr>
          <p:spPr>
            <a:xfrm>
              <a:off x="3651251" y="2532065"/>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3" name="Rectangle 22"/>
            <p:cNvSpPr/>
            <p:nvPr/>
          </p:nvSpPr>
          <p:spPr>
            <a:xfrm>
              <a:off x="5651509" y="1460500"/>
              <a:ext cx="71438"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4" name="Rectangle 23"/>
            <p:cNvSpPr/>
            <p:nvPr/>
          </p:nvSpPr>
          <p:spPr>
            <a:xfrm>
              <a:off x="6723076" y="3460753"/>
              <a:ext cx="71437"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cxnSp>
          <p:nvCxnSpPr>
            <p:cNvPr id="25" name="Straight Connector 24"/>
            <p:cNvCxnSpPr>
              <a:stCxn id="23" idx="0"/>
              <a:endCxn id="24" idx="3"/>
            </p:cNvCxnSpPr>
            <p:nvPr/>
          </p:nvCxnSpPr>
          <p:spPr>
            <a:xfrm rot="16200000" flipH="1">
              <a:off x="5229234" y="1917700"/>
              <a:ext cx="2022478" cy="11080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3" idx="3"/>
              <a:endCxn id="22" idx="0"/>
            </p:cNvCxnSpPr>
            <p:nvPr/>
          </p:nvCxnSpPr>
          <p:spPr>
            <a:xfrm flipH="1">
              <a:off x="3686176" y="1482725"/>
              <a:ext cx="2036771" cy="10493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963" name="TextBox 27"/>
          <p:cNvSpPr txBox="1">
            <a:spLocks noChangeArrowheads="1"/>
          </p:cNvSpPr>
          <p:nvPr/>
        </p:nvSpPr>
        <p:spPr bwMode="auto">
          <a:xfrm>
            <a:off x="805500" y="4522500"/>
            <a:ext cx="7654500" cy="56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061">
                <a:latin typeface="Arial" panose="020B0604020202020204" pitchFamily="34" charset="0"/>
              </a:rPr>
              <a:t>join them up...</a:t>
            </a:r>
          </a:p>
        </p:txBody>
      </p:sp>
    </p:spTree>
    <p:custDataLst>
      <p:tags r:id="rId1"/>
    </p:custDataLst>
    <p:extLst>
      <p:ext uri="{BB962C8B-B14F-4D97-AF65-F5344CB8AC3E}">
        <p14:creationId xmlns:p14="http://schemas.microsoft.com/office/powerpoint/2010/main" val="2336412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0"/>
          <p:cNvGrpSpPr>
            <a:grpSpLocks/>
          </p:cNvGrpSpPr>
          <p:nvPr/>
        </p:nvGrpSpPr>
        <p:grpSpPr bwMode="auto">
          <a:xfrm>
            <a:off x="3146400" y="961201"/>
            <a:ext cx="3126600" cy="3136050"/>
            <a:chOff x="3403600" y="1130300"/>
            <a:chExt cx="3676664" cy="3687768"/>
          </a:xfrm>
        </p:grpSpPr>
        <p:grpSp>
          <p:nvGrpSpPr>
            <p:cNvPr id="41988" name="Group 1"/>
            <p:cNvGrpSpPr>
              <a:grpSpLocks/>
            </p:cNvGrpSpPr>
            <p:nvPr/>
          </p:nvGrpSpPr>
          <p:grpSpPr bwMode="auto">
            <a:xfrm>
              <a:off x="3403600" y="1130300"/>
              <a:ext cx="3676664" cy="3687768"/>
              <a:chOff x="3403600" y="1130300"/>
              <a:chExt cx="3676664" cy="3687768"/>
            </a:xfrm>
          </p:grpSpPr>
          <p:grpSp>
            <p:nvGrpSpPr>
              <p:cNvPr id="42000" name="Group 6"/>
              <p:cNvGrpSpPr>
                <a:grpSpLocks/>
              </p:cNvGrpSpPr>
              <p:nvPr/>
            </p:nvGrpSpPr>
            <p:grpSpPr bwMode="auto">
              <a:xfrm>
                <a:off x="3403600" y="1130300"/>
                <a:ext cx="3670300" cy="3670300"/>
                <a:chOff x="3403600" y="1130300"/>
                <a:chExt cx="3670301" cy="3670301"/>
              </a:xfrm>
            </p:grpSpPr>
            <p:sp>
              <p:nvSpPr>
                <p:cNvPr id="12" name="Freeform 2"/>
                <p:cNvSpPr/>
                <p:nvPr/>
              </p:nvSpPr>
              <p:spPr>
                <a:xfrm>
                  <a:off x="3403600" y="1130300"/>
                  <a:ext cx="3670315" cy="3670306"/>
                </a:xfrm>
                <a:custGeom>
                  <a:avLst/>
                  <a:gdLst/>
                  <a:ahLst/>
                  <a:cxnLst/>
                  <a:rect l="0" t="0" r="0" b="0"/>
                  <a:pathLst>
                    <a:path w="3670301" h="3670301">
                      <a:moveTo>
                        <a:pt x="0" y="0"/>
                      </a:moveTo>
                      <a:lnTo>
                        <a:pt x="3670300" y="0"/>
                      </a:lnTo>
                      <a:lnTo>
                        <a:pt x="3670300" y="3670300"/>
                      </a:lnTo>
                      <a:lnTo>
                        <a:pt x="0" y="3670300"/>
                      </a:lnTo>
                      <a:close/>
                    </a:path>
                  </a:pathLst>
                </a:cu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531"/>
                </a:p>
              </p:txBody>
            </p:sp>
            <p:cxnSp>
              <p:nvCxnSpPr>
                <p:cNvPr id="13" name="Straight Connector 12"/>
                <p:cNvCxnSpPr/>
                <p:nvPr/>
              </p:nvCxnSpPr>
              <p:spPr>
                <a:xfrm>
                  <a:off x="6604013" y="1155700"/>
                  <a:ext cx="0" cy="508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3502" y="4737106"/>
                  <a:ext cx="0" cy="3810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10415" y="4318005"/>
                  <a:ext cx="381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29000" y="1612901"/>
                  <a:ext cx="50800" cy="0"/>
                </a:xfrm>
                <a:prstGeom prst="line">
                  <a:avLst/>
                </a:prstGeom>
                <a:ln w="381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rot="16200000" flipV="1">
                <a:off x="5258605" y="2496345"/>
                <a:ext cx="3143254"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3436938" y="1174750"/>
                <a:ext cx="3143262" cy="42862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H="1">
                <a:off x="2043906" y="2996408"/>
                <a:ext cx="3214692" cy="42862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65565" y="4318004"/>
                <a:ext cx="3214699" cy="50006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294191" y="4675193"/>
                <a:ext cx="46037"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9" name="Rectangle 8"/>
              <p:cNvSpPr/>
              <p:nvPr/>
            </p:nvSpPr>
            <p:spPr>
              <a:xfrm>
                <a:off x="3508375" y="2032001"/>
                <a:ext cx="46038"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0" name="Rectangle 9"/>
              <p:cNvSpPr/>
              <p:nvPr/>
            </p:nvSpPr>
            <p:spPr>
              <a:xfrm>
                <a:off x="6080135" y="1246188"/>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11" name="Rectangle 10"/>
              <p:cNvSpPr/>
              <p:nvPr/>
            </p:nvSpPr>
            <p:spPr>
              <a:xfrm>
                <a:off x="6937388" y="3817942"/>
                <a:ext cx="46038" cy="714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grpSp>
        <p:cxnSp>
          <p:nvCxnSpPr>
            <p:cNvPr id="17" name="Straight Connector 16"/>
            <p:cNvCxnSpPr>
              <a:stCxn id="10" idx="1"/>
              <a:endCxn id="11" idx="1"/>
            </p:cNvCxnSpPr>
            <p:nvPr/>
          </p:nvCxnSpPr>
          <p:spPr>
            <a:xfrm rot="10800000" flipH="1" flipV="1">
              <a:off x="6080135" y="1281113"/>
              <a:ext cx="857253" cy="25717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2"/>
              <a:endCxn id="9" idx="2"/>
            </p:cNvCxnSpPr>
            <p:nvPr/>
          </p:nvCxnSpPr>
          <p:spPr>
            <a:xfrm rot="5400000">
              <a:off x="4423573" y="424653"/>
              <a:ext cx="785814" cy="257176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0"/>
              <a:endCxn id="9" idx="2"/>
            </p:cNvCxnSpPr>
            <p:nvPr/>
          </p:nvCxnSpPr>
          <p:spPr>
            <a:xfrm rot="16200000" flipV="1">
              <a:off x="2637632" y="2996408"/>
              <a:ext cx="2571753" cy="7858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8" idx="3"/>
              <a:endCxn id="11" idx="2"/>
            </p:cNvCxnSpPr>
            <p:nvPr/>
          </p:nvCxnSpPr>
          <p:spPr>
            <a:xfrm flipV="1">
              <a:off x="4340229" y="3889379"/>
              <a:ext cx="2619385" cy="8207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794255" y="4532318"/>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2" name="Rectangle 21"/>
            <p:cNvSpPr/>
            <p:nvPr/>
          </p:nvSpPr>
          <p:spPr>
            <a:xfrm>
              <a:off x="3651251" y="2532065"/>
              <a:ext cx="71438"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3" name="Rectangle 22"/>
            <p:cNvSpPr/>
            <p:nvPr/>
          </p:nvSpPr>
          <p:spPr>
            <a:xfrm>
              <a:off x="5651509" y="1460500"/>
              <a:ext cx="71438"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sp>
          <p:nvSpPr>
            <p:cNvPr id="24" name="Rectangle 23"/>
            <p:cNvSpPr/>
            <p:nvPr/>
          </p:nvSpPr>
          <p:spPr>
            <a:xfrm>
              <a:off x="6723076" y="3460753"/>
              <a:ext cx="71437"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1531"/>
            </a:p>
          </p:txBody>
        </p:sp>
        <p:cxnSp>
          <p:nvCxnSpPr>
            <p:cNvPr id="25" name="Straight Connector 24"/>
            <p:cNvCxnSpPr>
              <a:stCxn id="23" idx="0"/>
              <a:endCxn id="24" idx="3"/>
            </p:cNvCxnSpPr>
            <p:nvPr/>
          </p:nvCxnSpPr>
          <p:spPr>
            <a:xfrm rot="16200000" flipH="1">
              <a:off x="5229234" y="1917700"/>
              <a:ext cx="2022478" cy="11080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3" idx="3"/>
              <a:endCxn id="22" idx="0"/>
            </p:cNvCxnSpPr>
            <p:nvPr/>
          </p:nvCxnSpPr>
          <p:spPr>
            <a:xfrm flipH="1">
              <a:off x="3686176" y="1482725"/>
              <a:ext cx="2036771" cy="104933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1" idx="1"/>
              <a:endCxn id="22" idx="3"/>
            </p:cNvCxnSpPr>
            <p:nvPr/>
          </p:nvCxnSpPr>
          <p:spPr>
            <a:xfrm rot="10800000">
              <a:off x="3722689" y="2554290"/>
              <a:ext cx="1071566" cy="200025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987" name="TextBox 29"/>
          <p:cNvSpPr txBox="1">
            <a:spLocks noChangeArrowheads="1"/>
          </p:cNvSpPr>
          <p:nvPr/>
        </p:nvSpPr>
        <p:spPr bwMode="auto">
          <a:xfrm>
            <a:off x="987751" y="4583251"/>
            <a:ext cx="7350750" cy="6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3402">
                <a:latin typeface="Arial" panose="020B0604020202020204" pitchFamily="34" charset="0"/>
              </a:rPr>
              <a:t>and on and on....</a:t>
            </a:r>
          </a:p>
        </p:txBody>
      </p:sp>
    </p:spTree>
    <p:custDataLst>
      <p:tags r:id="rId1"/>
    </p:custDataLst>
    <p:extLst>
      <p:ext uri="{BB962C8B-B14F-4D97-AF65-F5344CB8AC3E}">
        <p14:creationId xmlns:p14="http://schemas.microsoft.com/office/powerpoint/2010/main" val="3118571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l="19250" t="20483" r="51125" b="16716"/>
          <a:stretch>
            <a:fillRect/>
          </a:stretch>
        </p:blipFill>
        <p:spPr bwMode="auto">
          <a:xfrm>
            <a:off x="2125800" y="72900"/>
            <a:ext cx="4957200" cy="656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5164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media.tumblr.com/tumblr_lg3b0roQcX1qeb9g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7451" y="1316251"/>
            <a:ext cx="4409100" cy="440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 </a:t>
            </a:r>
            <a:r>
              <a:rPr lang="en-GB" sz="1531" dirty="0">
                <a:hlinkClick r:id="rId3"/>
              </a:rPr>
              <a:t>Daniel Walsh</a:t>
            </a:r>
            <a:endParaRPr lang="en-GB" sz="1531" dirty="0"/>
          </a:p>
        </p:txBody>
      </p:sp>
    </p:spTree>
    <p:extLst>
      <p:ext uri="{BB962C8B-B14F-4D97-AF65-F5344CB8AC3E}">
        <p14:creationId xmlns:p14="http://schemas.microsoft.com/office/powerpoint/2010/main" val="723861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9601" y="1557900"/>
            <a:ext cx="8028450" cy="4905609"/>
          </a:xfrm>
          <a:prstGeom prst="rect">
            <a:avLst/>
          </a:prstGeom>
          <a:noFill/>
        </p:spPr>
        <p:txBody>
          <a:bodyPr lIns="88553" tIns="44277" rIns="88553" bIns="44277">
            <a:spAutoFit/>
          </a:bodyPr>
          <a:lstStyle/>
          <a:p>
            <a:pPr algn="ctr" eaLnBrk="1" hangingPunct="1">
              <a:defRPr/>
            </a:pPr>
            <a:r>
              <a:rPr lang="en-GB" sz="3912" b="1" dirty="0"/>
              <a:t>Think, pair, share:</a:t>
            </a:r>
          </a:p>
          <a:p>
            <a:pPr algn="ctr" eaLnBrk="1" hangingPunct="1">
              <a:defRPr/>
            </a:pPr>
            <a:r>
              <a:rPr lang="en-GB" sz="3912" dirty="0"/>
              <a:t>How can you construct a regular hexagon from a circle using only a pair of compasses?</a:t>
            </a:r>
          </a:p>
          <a:p>
            <a:pPr algn="ctr" eaLnBrk="1" hangingPunct="1">
              <a:defRPr/>
            </a:pPr>
            <a:endParaRPr lang="en-GB" sz="3912" dirty="0"/>
          </a:p>
          <a:p>
            <a:pPr algn="ctr" eaLnBrk="1" hangingPunct="1">
              <a:defRPr/>
            </a:pPr>
            <a:r>
              <a:rPr lang="en-GB" sz="3912" dirty="0"/>
              <a:t>30 secs to think</a:t>
            </a:r>
          </a:p>
          <a:p>
            <a:pPr algn="ctr" eaLnBrk="1" hangingPunct="1">
              <a:defRPr/>
            </a:pPr>
            <a:r>
              <a:rPr lang="en-GB" sz="3912" dirty="0"/>
              <a:t>1 min to discuss in a pair</a:t>
            </a:r>
          </a:p>
          <a:p>
            <a:pPr algn="ctr" eaLnBrk="1" hangingPunct="1">
              <a:defRPr/>
            </a:pPr>
            <a:r>
              <a:rPr lang="en-GB" sz="3912" dirty="0"/>
              <a:t>Then we’ll share</a:t>
            </a:r>
          </a:p>
        </p:txBody>
      </p:sp>
      <p:sp>
        <p:nvSpPr>
          <p:cNvPr id="4"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dirty="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29309006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3911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Start by drawing a circle</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2292"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dirty="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854571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4"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3911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Mark the centre faintly</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3317"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690890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52"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Scale>
                                      <p:cBhvr>
                                        <p:cTn id="11" dur="2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2000" decel="50000" fill="hold">
                                          <p:stCondLst>
                                            <p:cond delay="0"/>
                                          </p:stCondLst>
                                        </p:cTn>
                                        <p:tgtEl>
                                          <p:spTgt spid="6"/>
                                        </p:tgtEl>
                                        <p:attrNameLst>
                                          <p:attrName>ppt_x</p:attrName>
                                          <p:attrName>ppt_y</p:attrName>
                                        </p:attrNameLst>
                                      </p:cBhvr>
                                    </p:animMotion>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
        <p:nvSpPr>
          <p:cNvPr id="4" name="TextBox 3"/>
          <p:cNvSpPr txBox="1">
            <a:spLocks noChangeArrowheads="1"/>
          </p:cNvSpPr>
          <p:nvPr/>
        </p:nvSpPr>
        <p:spPr bwMode="auto">
          <a:xfrm>
            <a:off x="0" y="53959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Draw in a faint radius</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6296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With your compasses, draw an arc the same length as the radius</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12" name="Straight Arrow Connector 11"/>
          <p:cNvCxnSpPr/>
          <p:nvPr/>
        </p:nvCxnSpPr>
        <p:spPr>
          <a:xfrm>
            <a:off x="4670425" y="3355975"/>
            <a:ext cx="2016125"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332413" y="1903413"/>
            <a:ext cx="1700212" cy="1008062"/>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369"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390839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par>
                          <p:cTn id="13" fill="hold" nodeType="afterGroup">
                            <p:stCondLst>
                              <p:cond delay="20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2000"/>
                                        <p:tgtEl>
                                          <p:spTgt spid="13"/>
                                        </p:tgtEl>
                                      </p:cBhvr>
                                    </p:animEffect>
                                  </p:childTnLst>
                                </p:cTn>
                              </p:par>
                            </p:childTnLst>
                          </p:cTn>
                        </p:par>
                        <p:par>
                          <p:cTn id="17" fill="hold" nodeType="afterGroup">
                            <p:stCondLst>
                              <p:cond delay="4000"/>
                            </p:stCondLst>
                            <p:childTnLst>
                              <p:par>
                                <p:cTn id="18" presetID="1" presetClass="exit" presetSubtype="0" fill="hold" nodeType="afterEffect">
                                  <p:stCondLst>
                                    <p:cond delay="50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par>
                          <p:cTn id="22" fill="hold" nodeType="afterGroup">
                            <p:stCondLst>
                              <p:cond delay="4500"/>
                            </p:stCondLst>
                            <p:childTnLst>
                              <p:par>
                                <p:cTn id="23" presetID="2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And another ...</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14" name="Straight Arrow Connector 13"/>
          <p:cNvCxnSpPr/>
          <p:nvPr/>
        </p:nvCxnSpPr>
        <p:spPr>
          <a:xfrm>
            <a:off x="3590925" y="1516063"/>
            <a:ext cx="2016125" cy="1587"/>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393"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083099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2" fill="hold"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2000"/>
                                        <p:tgtEl>
                                          <p:spTgt spid="14"/>
                                        </p:tgtEl>
                                      </p:cBhvr>
                                    </p:animEffect>
                                  </p:childTnLst>
                                </p:cTn>
                              </p:par>
                            </p:childTnLst>
                          </p:cTn>
                        </p:par>
                        <p:par>
                          <p:cTn id="12" fill="hold" nodeType="afterGroup">
                            <p:stCondLst>
                              <p:cond delay="3000"/>
                            </p:stCondLst>
                            <p:childTnLst>
                              <p:par>
                                <p:cTn id="13" presetID="1" presetClass="exit" presetSubtype="0" fill="hold" nodeType="afterEffect">
                                  <p:stCondLst>
                                    <p:cond delay="500"/>
                                  </p:stCondLst>
                                  <p:childTnLst>
                                    <p:set>
                                      <p:cBhvr>
                                        <p:cTn id="14" dur="1" fill="hold">
                                          <p:stCondLst>
                                            <p:cond delay="0"/>
                                          </p:stCondLst>
                                        </p:cTn>
                                        <p:tgtEl>
                                          <p:spTgt spid="14"/>
                                        </p:tgtEl>
                                        <p:attrNameLst>
                                          <p:attrName>style.visibility</p:attrName>
                                        </p:attrNameLst>
                                      </p:cBhvr>
                                      <p:to>
                                        <p:strVal val="hidden"/>
                                      </p:to>
                                    </p:set>
                                  </p:childTnLst>
                                </p:cTn>
                              </p:par>
                            </p:childTnLst>
                          </p:cTn>
                        </p:par>
                        <p:par>
                          <p:cTn id="15" fill="hold" nodeType="afterGroup">
                            <p:stCondLst>
                              <p:cond delay="3500"/>
                            </p:stCondLst>
                            <p:childTnLst>
                              <p:par>
                                <p:cTn id="16" presetID="22" presetClass="entr" presetSubtype="4" fill="hold" nodeType="after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And another ...</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Arc 9"/>
          <p:cNvSpPr/>
          <p:nvPr/>
        </p:nvSpPr>
        <p:spPr>
          <a:xfrm rot="8780786">
            <a:off x="2114550" y="2265363"/>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7417" name="TextBox 2"/>
          <p:cNvSpPr txBox="1">
            <a:spLocks noChangeArrowheads="1"/>
          </p:cNvSpPr>
          <p:nvPr/>
        </p:nvSpPr>
        <p:spPr bwMode="auto">
          <a:xfrm>
            <a:off x="0" y="20320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2430401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4"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And another ...</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Arc 9"/>
          <p:cNvSpPr/>
          <p:nvPr/>
        </p:nvSpPr>
        <p:spPr>
          <a:xfrm rot="8780786">
            <a:off x="2114550" y="2265363"/>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2" name="Arc 11"/>
          <p:cNvSpPr/>
          <p:nvPr/>
        </p:nvSpPr>
        <p:spPr>
          <a:xfrm rot="6132162">
            <a:off x="2780507" y="4241006"/>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8442"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18337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4"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And one more</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Arc 9"/>
          <p:cNvSpPr/>
          <p:nvPr/>
        </p:nvSpPr>
        <p:spPr>
          <a:xfrm rot="8780786">
            <a:off x="2114550" y="2265363"/>
            <a:ext cx="863600" cy="1008062"/>
          </a:xfrm>
          <a:prstGeom prst="arc">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2" name="Arc 11"/>
          <p:cNvSpPr/>
          <p:nvPr/>
        </p:nvSpPr>
        <p:spPr>
          <a:xfrm rot="6132162">
            <a:off x="2780507" y="4241006"/>
            <a:ext cx="863600" cy="1008063"/>
          </a:xfrm>
          <a:prstGeom prst="arc">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3" name="Arc 12"/>
          <p:cNvSpPr/>
          <p:nvPr/>
        </p:nvSpPr>
        <p:spPr>
          <a:xfrm>
            <a:off x="4849813" y="5013325"/>
            <a:ext cx="865187" cy="1008063"/>
          </a:xfrm>
          <a:prstGeom prst="arc">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9467"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900622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22" presetClass="entr" presetSubtype="4"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Join up the points to create the hexagon</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Arc 9"/>
          <p:cNvSpPr/>
          <p:nvPr/>
        </p:nvSpPr>
        <p:spPr>
          <a:xfrm rot="8780786">
            <a:off x="2114550" y="2265363"/>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2" name="Arc 11"/>
          <p:cNvSpPr/>
          <p:nvPr/>
        </p:nvSpPr>
        <p:spPr>
          <a:xfrm rot="6132162">
            <a:off x="2780507" y="4241006"/>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3" name="Arc 12"/>
          <p:cNvSpPr/>
          <p:nvPr/>
        </p:nvSpPr>
        <p:spPr>
          <a:xfrm>
            <a:off x="4849813" y="5013325"/>
            <a:ext cx="865187"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14" name="Straight Connector 13"/>
          <p:cNvCxnSpPr/>
          <p:nvPr/>
        </p:nvCxnSpPr>
        <p:spPr>
          <a:xfrm rot="16200000" flipH="1">
            <a:off x="5333206" y="1921669"/>
            <a:ext cx="1763713" cy="98107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63938" y="1484313"/>
            <a:ext cx="20875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2124075" y="1844676"/>
            <a:ext cx="1728787" cy="10080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33588" y="3698875"/>
            <a:ext cx="1822450" cy="9493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92500" y="5157788"/>
            <a:ext cx="2087563"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 idx="6"/>
          </p:cNvCxnSpPr>
          <p:nvPr/>
        </p:nvCxnSpPr>
        <p:spPr>
          <a:xfrm rot="5400000" flipH="1" flipV="1">
            <a:off x="5224463" y="3676650"/>
            <a:ext cx="1836738" cy="112553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497"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821918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1000"/>
                                        <p:tgtEl>
                                          <p:spTgt spid="14"/>
                                        </p:tgtEl>
                                      </p:cBhvr>
                                    </p:animEffect>
                                  </p:childTnLst>
                                </p:cTn>
                              </p:par>
                            </p:childTnLst>
                          </p:cTn>
                        </p:par>
                        <p:par>
                          <p:cTn id="13" fill="hold" nodeType="afterGroup">
                            <p:stCondLst>
                              <p:cond delay="10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1000"/>
                                        <p:tgtEl>
                                          <p:spTgt spid="18"/>
                                        </p:tgtEl>
                                      </p:cBhvr>
                                    </p:animEffect>
                                  </p:childTnLst>
                                </p:cTn>
                              </p:par>
                            </p:childTnLst>
                          </p:cTn>
                        </p:par>
                        <p:par>
                          <p:cTn id="17" fill="hold" nodeType="afterGroup">
                            <p:stCondLst>
                              <p:cond delay="2000"/>
                            </p:stCondLst>
                            <p:childTnLst>
                              <p:par>
                                <p:cTn id="18" presetID="22" presetClass="entr" presetSubtype="1"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1000"/>
                                        <p:tgtEl>
                                          <p:spTgt spid="24"/>
                                        </p:tgtEl>
                                      </p:cBhvr>
                                    </p:animEffect>
                                  </p:childTnLst>
                                </p:cTn>
                              </p:par>
                            </p:childTnLst>
                          </p:cTn>
                        </p:par>
                        <p:par>
                          <p:cTn id="21" fill="hold" nodeType="afterGroup">
                            <p:stCondLst>
                              <p:cond delay="3000"/>
                            </p:stCondLst>
                            <p:childTnLst>
                              <p:par>
                                <p:cTn id="22" presetID="22" presetClass="entr" presetSubtype="1"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1000"/>
                                        <p:tgtEl>
                                          <p:spTgt spid="27"/>
                                        </p:tgtEl>
                                      </p:cBhvr>
                                    </p:animEffect>
                                  </p:childTnLst>
                                </p:cTn>
                              </p:par>
                            </p:childTnLst>
                          </p:cTn>
                        </p:par>
                        <p:par>
                          <p:cTn id="25" fill="hold" nodeType="afterGroup">
                            <p:stCondLst>
                              <p:cond delay="4000"/>
                            </p:stCondLst>
                            <p:childTnLst>
                              <p:par>
                                <p:cTn id="26" presetID="2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1000"/>
                                        <p:tgtEl>
                                          <p:spTgt spid="30"/>
                                        </p:tgtEl>
                                      </p:cBhvr>
                                    </p:animEffect>
                                  </p:childTnLst>
                                </p:cTn>
                              </p:par>
                            </p:childTnLst>
                          </p:cTn>
                        </p:par>
                        <p:par>
                          <p:cTn id="29" fill="hold" nodeType="afterGroup">
                            <p:stCondLst>
                              <p:cond delay="5000"/>
                            </p:stCondLst>
                            <p:childTnLst>
                              <p:par>
                                <p:cTn id="30" presetID="22" presetClass="entr" presetSubtype="4"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2"/>
          <p:cNvSpPr txBox="1">
            <a:spLocks noChangeArrowheads="1"/>
          </p:cNvSpPr>
          <p:nvPr/>
        </p:nvSpPr>
        <p:spPr bwMode="auto">
          <a:xfrm>
            <a:off x="252000" y="428478"/>
            <a:ext cx="8640000" cy="94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528" dirty="0">
                <a:solidFill>
                  <a:srgbClr val="000000"/>
                </a:solidFill>
                <a:latin typeface="Algerian" panose="04020705040A02060702" pitchFamily="82" charset="0"/>
              </a:rPr>
              <a:t>Curves of Pursuit</a:t>
            </a:r>
          </a:p>
        </p:txBody>
      </p:sp>
      <p:pic>
        <p:nvPicPr>
          <p:cNvPr id="8202" name="Picture 10" descr="http://45.media.tumblr.com/49b888d89f30c6e1610f76ee403ea138/tumblr_nyiu4jOkgs1uf6m77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2594" y="1224535"/>
            <a:ext cx="4898812" cy="48988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9435" y="6245817"/>
            <a:ext cx="8483990" cy="3279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531" dirty="0"/>
              <a:t>Source</a:t>
            </a:r>
            <a:r>
              <a:rPr lang="en-GB" sz="1531" dirty="0" smtClean="0"/>
              <a:t>: Devan Matthews, </a:t>
            </a:r>
            <a:r>
              <a:rPr lang="en-GB" sz="1531" dirty="0">
                <a:hlinkClick r:id="rId5"/>
              </a:rPr>
              <a:t>Excelmathart</a:t>
            </a:r>
            <a:r>
              <a:rPr lang="en-GB" sz="1531" dirty="0"/>
              <a:t>, Tumblr</a:t>
            </a:r>
          </a:p>
        </p:txBody>
      </p:sp>
    </p:spTree>
    <p:custDataLst>
      <p:tags r:id="rId1"/>
    </p:custDataLst>
    <p:extLst>
      <p:ext uri="{BB962C8B-B14F-4D97-AF65-F5344CB8AC3E}">
        <p14:creationId xmlns:p14="http://schemas.microsoft.com/office/powerpoint/2010/main" val="366916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5426075"/>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Why does this method produce a regular hexagon?</a:t>
            </a:r>
          </a:p>
        </p:txBody>
      </p:sp>
      <p:sp>
        <p:nvSpPr>
          <p:cNvPr id="5" name="Oval 4"/>
          <p:cNvSpPr/>
          <p:nvPr/>
        </p:nvSpPr>
        <p:spPr>
          <a:xfrm>
            <a:off x="2457450" y="1196975"/>
            <a:ext cx="4248150" cy="42481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6" name="Oval 5"/>
          <p:cNvSpPr/>
          <p:nvPr/>
        </p:nvSpPr>
        <p:spPr>
          <a:xfrm>
            <a:off x="4527550" y="3213100"/>
            <a:ext cx="142875" cy="1444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cxnSp>
        <p:nvCxnSpPr>
          <p:cNvPr id="8" name="Straight Connector 7"/>
          <p:cNvCxnSpPr/>
          <p:nvPr/>
        </p:nvCxnSpPr>
        <p:spPr>
          <a:xfrm>
            <a:off x="4697413" y="3284538"/>
            <a:ext cx="198913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5202957">
            <a:off x="5693569" y="1178719"/>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1" name="Arc 10"/>
          <p:cNvSpPr/>
          <p:nvPr/>
        </p:nvSpPr>
        <p:spPr>
          <a:xfrm rot="12709189">
            <a:off x="3579813" y="844550"/>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Arc 9"/>
          <p:cNvSpPr/>
          <p:nvPr/>
        </p:nvSpPr>
        <p:spPr>
          <a:xfrm rot="8780786">
            <a:off x="2114550" y="2265363"/>
            <a:ext cx="863600" cy="100806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2" name="Arc 11"/>
          <p:cNvSpPr/>
          <p:nvPr/>
        </p:nvSpPr>
        <p:spPr>
          <a:xfrm rot="6132162">
            <a:off x="2780507" y="4241006"/>
            <a:ext cx="863600"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3" name="Arc 12"/>
          <p:cNvSpPr/>
          <p:nvPr/>
        </p:nvSpPr>
        <p:spPr>
          <a:xfrm>
            <a:off x="4849813" y="5013325"/>
            <a:ext cx="865187" cy="1008063"/>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14" name="Straight Connector 13"/>
          <p:cNvCxnSpPr/>
          <p:nvPr/>
        </p:nvCxnSpPr>
        <p:spPr>
          <a:xfrm rot="16200000" flipH="1">
            <a:off x="5333206" y="1921669"/>
            <a:ext cx="1763713" cy="98107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63938" y="1484313"/>
            <a:ext cx="2087562"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2124075" y="1844676"/>
            <a:ext cx="1728787" cy="10080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2033588" y="3698875"/>
            <a:ext cx="1822450" cy="9493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92500" y="5157788"/>
            <a:ext cx="2087563"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5" idx="6"/>
          </p:cNvCxnSpPr>
          <p:nvPr/>
        </p:nvCxnSpPr>
        <p:spPr>
          <a:xfrm rot="5400000" flipH="1" flipV="1">
            <a:off x="5224463" y="3676650"/>
            <a:ext cx="1836738" cy="1125537"/>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521" name="TextBox 2"/>
          <p:cNvSpPr txBox="1">
            <a:spLocks noChangeArrowheads="1"/>
          </p:cNvSpPr>
          <p:nvPr/>
        </p:nvSpPr>
        <p:spPr bwMode="auto">
          <a:xfrm>
            <a:off x="0" y="2111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400">
                <a:latin typeface="Calibri" panose="020F0502020204030204" pitchFamily="34" charset="0"/>
              </a:rPr>
              <a:t>Constructing a hexagon</a:t>
            </a:r>
          </a:p>
        </p:txBody>
      </p:sp>
    </p:spTree>
    <p:custDataLst>
      <p:tags r:id="rId1"/>
    </p:custDataLst>
    <p:extLst>
      <p:ext uri="{BB962C8B-B14F-4D97-AF65-F5344CB8AC3E}">
        <p14:creationId xmlns:p14="http://schemas.microsoft.com/office/powerpoint/2010/main" val="100306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2"/>
          <p:cNvSpPr txBox="1">
            <a:spLocks noChangeArrowheads="1"/>
          </p:cNvSpPr>
          <p:nvPr/>
        </p:nvSpPr>
        <p:spPr bwMode="auto">
          <a:xfrm>
            <a:off x="252000" y="210600"/>
            <a:ext cx="8640000" cy="74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553" tIns="44277" rIns="88553" bIns="4427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4252"/>
              <a:t>Time to experiment with hexagons!</a:t>
            </a:r>
          </a:p>
        </p:txBody>
      </p:sp>
      <p:pic>
        <p:nvPicPr>
          <p:cNvPr id="55299" name="Picture 2" descr="C:\My Documents\Work documents\Scanner\Hexapursui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91" y="1224450"/>
            <a:ext cx="2378700" cy="2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2" descr="C:\My Documents\Work documents\Scanner\pursuit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517" y="3758464"/>
            <a:ext cx="2590650" cy="26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descr="C:\My Documents\Work documents\Scanner\pursuit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2510" y="1279326"/>
            <a:ext cx="3716550" cy="2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media.tumblr.com/tumblr_lfdasnUlTv1qeb9g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6140" y="4084922"/>
            <a:ext cx="2695129" cy="234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6536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l="19624" t="20885" r="20375" b="15117"/>
          <a:stretch>
            <a:fillRect/>
          </a:stretch>
        </p:blipFill>
        <p:spPr bwMode="auto">
          <a:xfrm>
            <a:off x="253350" y="476550"/>
            <a:ext cx="8634600" cy="57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34550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3" descr="C:\My Documents\Work documents\Scanner\Basicpursu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000" y="457651"/>
            <a:ext cx="6804000" cy="594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740594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My Documents\Work documents\Scanner\Trianglepurs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000" y="1417500"/>
            <a:ext cx="4212000" cy="40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404447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My Documents\Work documents\Scanner\Squarepurs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051" y="1080001"/>
            <a:ext cx="4310550" cy="469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1548123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C:\My Documents\Work documents\Scanner\Pentapurs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351" y="399600"/>
            <a:ext cx="5742900" cy="60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9490299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TotalTime>
  <Words>464</Words>
  <Application>Microsoft Office PowerPoint</Application>
  <PresentationFormat>On-screen Show (4:3)</PresentationFormat>
  <Paragraphs>72</Paragraphs>
  <Slides>52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Algerian</vt:lpstr>
      <vt:lpstr>Arial</vt:lpstr>
      <vt:lpstr>Calibri</vt:lpstr>
      <vt:lpstr>Calibri Light</vt:lpstr>
      <vt:lpstr>Times New Roman - 20</vt:lpstr>
      <vt:lpstr>Trebuchet MS - 28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Clarissa Grandi</dc:creator>
  <cp:lastModifiedBy>Clarissa Grandi</cp:lastModifiedBy>
  <cp:revision>9</cp:revision>
  <dcterms:created xsi:type="dcterms:W3CDTF">2016-06-04T17:42:18Z</dcterms:created>
  <dcterms:modified xsi:type="dcterms:W3CDTF">2016-06-04T19:00:21Z</dcterms:modified>
</cp:coreProperties>
</file>